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777" r:id="rId2"/>
    <p:sldId id="9630" r:id="rId3"/>
    <p:sldId id="9652" r:id="rId4"/>
    <p:sldId id="9708" r:id="rId5"/>
    <p:sldId id="9709" r:id="rId6"/>
    <p:sldId id="9676" r:id="rId7"/>
    <p:sldId id="9702" r:id="rId8"/>
    <p:sldId id="9703" r:id="rId9"/>
    <p:sldId id="9646" r:id="rId10"/>
    <p:sldId id="9653" r:id="rId11"/>
    <p:sldId id="9654" r:id="rId12"/>
    <p:sldId id="9655" r:id="rId13"/>
    <p:sldId id="9656" r:id="rId14"/>
    <p:sldId id="9677" r:id="rId15"/>
    <p:sldId id="9639" r:id="rId16"/>
    <p:sldId id="9657" r:id="rId17"/>
    <p:sldId id="9678" r:id="rId18"/>
    <p:sldId id="9658" r:id="rId19"/>
    <p:sldId id="9679" r:id="rId20"/>
    <p:sldId id="9659" r:id="rId21"/>
    <p:sldId id="9675" r:id="rId22"/>
    <p:sldId id="9705" r:id="rId23"/>
    <p:sldId id="9706" r:id="rId24"/>
    <p:sldId id="9707" r:id="rId25"/>
    <p:sldId id="9660" r:id="rId26"/>
    <p:sldId id="9661" r:id="rId27"/>
    <p:sldId id="9666" r:id="rId28"/>
    <p:sldId id="9668" r:id="rId29"/>
    <p:sldId id="9669" r:id="rId30"/>
    <p:sldId id="9667" r:id="rId31"/>
    <p:sldId id="9670" r:id="rId32"/>
    <p:sldId id="2594" r:id="rId33"/>
    <p:sldId id="9671" r:id="rId34"/>
    <p:sldId id="9672" r:id="rId35"/>
    <p:sldId id="9673" r:id="rId36"/>
    <p:sldId id="9674" r:id="rId3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4">
          <p15:clr>
            <a:srgbClr val="A4A3A4"/>
          </p15:clr>
        </p15:guide>
        <p15:guide id="2" orient="horz" pos="1618">
          <p15:clr>
            <a:srgbClr val="A4A3A4"/>
          </p15:clr>
        </p15:guide>
        <p15:guide id="3" pos="3886">
          <p15:clr>
            <a:srgbClr val="A4A3A4"/>
          </p15:clr>
        </p15:guide>
        <p15:guide id="4" pos="296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guo chen" initials="s" lastIdx="1" clrIdx="0"/>
  <p:cmAuthor id="2" name="魏文楠" initials="魏" lastIdx="2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57E9F"/>
    <a:srgbClr val="E46C0A"/>
    <a:srgbClr val="FCFCFE"/>
    <a:srgbClr val="FFFFFF"/>
    <a:srgbClr val="EBF0F3"/>
    <a:srgbClr val="F79646"/>
    <a:srgbClr val="EEF2F5"/>
    <a:srgbClr val="ECF1F4"/>
    <a:srgbClr val="EDF1F4"/>
    <a:srgbClr val="FAF4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0591" autoAdjust="0"/>
  </p:normalViewPr>
  <p:slideViewPr>
    <p:cSldViewPr snapToGrid="0">
      <p:cViewPr varScale="1">
        <p:scale>
          <a:sx n="125" d="100"/>
          <a:sy n="125" d="100"/>
        </p:scale>
        <p:origin x="60" y="156"/>
      </p:cViewPr>
      <p:guideLst>
        <p:guide orient="horz" pos="2084"/>
        <p:guide orient="horz" pos="1618"/>
        <p:guide pos="3886"/>
        <p:guide pos="2964"/>
      </p:guideLst>
    </p:cSldViewPr>
  </p:slideViewPr>
  <p:notesTextViewPr>
    <p:cViewPr>
      <p:scale>
        <a:sx n="1" d="1"/>
        <a:sy n="1" d="1"/>
      </p:scale>
      <p:origin x="0" y="0"/>
    </p:cViewPr>
  </p:notesTextViewPr>
  <p:sorterViewPr>
    <p:cViewPr>
      <p:scale>
        <a:sx n="66" d="100"/>
        <a:sy n="66" d="100"/>
      </p:scale>
      <p:origin x="0" y="-29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D1397E-DF6D-3744-9936-1C1CEB7C1FB4}" type="datetimeFigureOut">
              <a:rPr kumimoji="1" lang="zh-CN" altLang="en-US" smtClean="0"/>
              <a:t>2020/9/17</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1D6B49-9AA8-2C41-A26B-A6C54CC96434}"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3282315" rtl="0" eaLnBrk="1" latinLnBrk="0" hangingPunct="1">
      <a:defRPr sz="4300" kern="1200">
        <a:solidFill>
          <a:schemeClr val="tx1"/>
        </a:solidFill>
        <a:latin typeface="+mn-lt"/>
        <a:ea typeface="+mn-ea"/>
        <a:cs typeface="+mn-cs"/>
      </a:defRPr>
    </a:lvl1pPr>
    <a:lvl2pPr marL="1641475" algn="l" defTabSz="3282315" rtl="0" eaLnBrk="1" latinLnBrk="0" hangingPunct="1">
      <a:defRPr sz="4300" kern="1200">
        <a:solidFill>
          <a:schemeClr val="tx1"/>
        </a:solidFill>
        <a:latin typeface="+mn-lt"/>
        <a:ea typeface="+mn-ea"/>
        <a:cs typeface="+mn-cs"/>
      </a:defRPr>
    </a:lvl2pPr>
    <a:lvl3pPr marL="3282950" algn="l" defTabSz="3282315" rtl="0" eaLnBrk="1" latinLnBrk="0" hangingPunct="1">
      <a:defRPr sz="4300" kern="1200">
        <a:solidFill>
          <a:schemeClr val="tx1"/>
        </a:solidFill>
        <a:latin typeface="+mn-lt"/>
        <a:ea typeface="+mn-ea"/>
        <a:cs typeface="+mn-cs"/>
      </a:defRPr>
    </a:lvl3pPr>
    <a:lvl4pPr marL="4924425" algn="l" defTabSz="3282315" rtl="0" eaLnBrk="1" latinLnBrk="0" hangingPunct="1">
      <a:defRPr sz="4300" kern="1200">
        <a:solidFill>
          <a:schemeClr val="tx1"/>
        </a:solidFill>
        <a:latin typeface="+mn-lt"/>
        <a:ea typeface="+mn-ea"/>
        <a:cs typeface="+mn-cs"/>
      </a:defRPr>
    </a:lvl4pPr>
    <a:lvl5pPr marL="6566535" algn="l" defTabSz="3282315" rtl="0" eaLnBrk="1" latinLnBrk="0" hangingPunct="1">
      <a:defRPr sz="4300" kern="1200">
        <a:solidFill>
          <a:schemeClr val="tx1"/>
        </a:solidFill>
        <a:latin typeface="+mn-lt"/>
        <a:ea typeface="+mn-ea"/>
        <a:cs typeface="+mn-cs"/>
      </a:defRPr>
    </a:lvl5pPr>
    <a:lvl6pPr marL="8207375" algn="l" defTabSz="3282315" rtl="0" eaLnBrk="1" latinLnBrk="0" hangingPunct="1">
      <a:defRPr sz="4300" kern="1200">
        <a:solidFill>
          <a:schemeClr val="tx1"/>
        </a:solidFill>
        <a:latin typeface="+mn-lt"/>
        <a:ea typeface="+mn-ea"/>
        <a:cs typeface="+mn-cs"/>
      </a:defRPr>
    </a:lvl6pPr>
    <a:lvl7pPr marL="9848850" algn="l" defTabSz="3282315" rtl="0" eaLnBrk="1" latinLnBrk="0" hangingPunct="1">
      <a:defRPr sz="4300" kern="1200">
        <a:solidFill>
          <a:schemeClr val="tx1"/>
        </a:solidFill>
        <a:latin typeface="+mn-lt"/>
        <a:ea typeface="+mn-ea"/>
        <a:cs typeface="+mn-cs"/>
      </a:defRPr>
    </a:lvl7pPr>
    <a:lvl8pPr marL="11490325" algn="l" defTabSz="3282315" rtl="0" eaLnBrk="1" latinLnBrk="0" hangingPunct="1">
      <a:defRPr sz="4300" kern="1200">
        <a:solidFill>
          <a:schemeClr val="tx1"/>
        </a:solidFill>
        <a:latin typeface="+mn-lt"/>
        <a:ea typeface="+mn-ea"/>
        <a:cs typeface="+mn-cs"/>
      </a:defRPr>
    </a:lvl8pPr>
    <a:lvl9pPr marL="13131800" algn="l" defTabSz="3282315" rtl="0" eaLnBrk="1" latinLnBrk="0" hangingPunct="1">
      <a:defRPr sz="4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5CC74D3-57FB-4ABD-8E5E-5A9168EAA9E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1D6B49-9AA8-2C41-A26B-A6C54CC96434}" type="slidenum">
              <a:rPr kumimoji="1" lang="zh-CN" altLang="en-US" smtClean="0"/>
              <a:t>19</a:t>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25</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26</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27</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1D6B49-9AA8-2C41-A26B-A6C54CC96434}" type="slidenum">
              <a:rPr kumimoji="1" lang="zh-CN" altLang="en-US" smtClean="0"/>
              <a:t>2</a:t>
            </a:fld>
            <a:endParaRPr kumimoji="1"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29</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30</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31</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1D6B49-9AA8-2C41-A26B-A6C54CC96434}" type="slidenum">
              <a:rPr kumimoji="1" lang="zh-CN" altLang="en-US" smtClean="0"/>
              <a:t>3</a:t>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1D6B49-9AA8-2C41-A26B-A6C54CC96434}" type="slidenum">
              <a:rPr kumimoji="1" lang="zh-CN" altLang="en-US" smtClean="0"/>
              <a:t>6</a:t>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1D6B49-9AA8-2C41-A26B-A6C54CC96434}" type="slidenum">
              <a:rPr kumimoji="1" lang="zh-CN" altLang="en-US" smtClean="0"/>
              <a:t>14</a:t>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1D6B49-9AA8-2C41-A26B-A6C54CC96434}" type="slidenum">
              <a:rPr kumimoji="1" lang="zh-CN" altLang="en-US" smtClean="0"/>
              <a:t>17</a:t>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4"/>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pPr eaLnBrk="1" latinLnBrk="0" hangingPunct="1"/>
            <a:endParaRPr lang="en-US"/>
          </a:p>
        </p:txBody>
      </p:sp>
      <p:sp>
        <p:nvSpPr>
          <p:cNvPr id="5" name="页脚占位符 4"/>
          <p:cNvSpPr>
            <a:spLocks noGrp="1"/>
          </p:cNvSpPr>
          <p:nvPr>
            <p:ph type="ftr" sz="quarter" idx="11"/>
          </p:nvPr>
        </p:nvSpPr>
        <p:spPr/>
        <p:txBody>
          <a:bodyPr/>
          <a:lstStyle/>
          <a:p>
            <a:endParaRPr kumimoji="0" lang="zh-CN" altLang="en-US"/>
          </a:p>
        </p:txBody>
      </p:sp>
      <p:sp>
        <p:nvSpPr>
          <p:cNvPr id="6" name="灯片编号占位符 5"/>
          <p:cNvSpPr>
            <a:spLocks noGrp="1"/>
          </p:cNvSpPr>
          <p:nvPr>
            <p:ph type="sldNum" sz="quarter" idx="12"/>
          </p:nvPr>
        </p:nvSpPr>
        <p:spPr/>
        <p:txBody>
          <a:bodyPr/>
          <a:lstStyle/>
          <a:p>
            <a:pPr eaLnBrk="1" latinLnBrk="0" hangingPunct="1"/>
            <a:fld id="{6D95434A-1094-4C26-ADA4-1AB6210859AE}" type="slidenum">
              <a:rPr kumimoji="0" lang="en-US" smtClean="0"/>
              <a:t>‹#›</a:t>
            </a:fld>
            <a:endParaRPr kumimoji="0"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eaLnBrk="1" latinLnBrk="0" hangingPunct="1"/>
            <a:endParaRPr lang="en-US"/>
          </a:p>
        </p:txBody>
      </p:sp>
      <p:sp>
        <p:nvSpPr>
          <p:cNvPr id="5" name="页脚占位符 4"/>
          <p:cNvSpPr>
            <a:spLocks noGrp="1"/>
          </p:cNvSpPr>
          <p:nvPr>
            <p:ph type="ftr" sz="quarter" idx="11"/>
          </p:nvPr>
        </p:nvSpPr>
        <p:spPr/>
        <p:txBody>
          <a:bodyPr/>
          <a:lstStyle/>
          <a:p>
            <a:endParaRPr kumimoji="0" lang="zh-CN" altLang="en-US"/>
          </a:p>
        </p:txBody>
      </p:sp>
      <p:sp>
        <p:nvSpPr>
          <p:cNvPr id="6" name="灯片编号占位符 5"/>
          <p:cNvSpPr>
            <a:spLocks noGrp="1"/>
          </p:cNvSpPr>
          <p:nvPr>
            <p:ph type="sldNum" sz="quarter" idx="12"/>
          </p:nvPr>
        </p:nvSpPr>
        <p:spPr/>
        <p:txBody>
          <a:bodyPr/>
          <a:lstStyle/>
          <a:p>
            <a:pPr eaLnBrk="1" latinLnBrk="0" hangingPunct="1"/>
            <a:fld id="{6D95434A-1094-4C26-ADA4-1AB6210859AE}" type="slidenum">
              <a:rPr kumimoji="0" lang="en-US" smtClean="0"/>
              <a:t>‹#›</a:t>
            </a:fld>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5983"/>
            <a:ext cx="27432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5983"/>
            <a:ext cx="80772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eaLnBrk="1" latinLnBrk="0" hangingPunct="1"/>
            <a:endParaRPr lang="en-US"/>
          </a:p>
        </p:txBody>
      </p:sp>
      <p:sp>
        <p:nvSpPr>
          <p:cNvPr id="5" name="页脚占位符 4"/>
          <p:cNvSpPr>
            <a:spLocks noGrp="1"/>
          </p:cNvSpPr>
          <p:nvPr>
            <p:ph type="ftr" sz="quarter" idx="11"/>
          </p:nvPr>
        </p:nvSpPr>
        <p:spPr/>
        <p:txBody>
          <a:bodyPr/>
          <a:lstStyle/>
          <a:p>
            <a:endParaRPr kumimoji="0" lang="zh-CN" altLang="en-US"/>
          </a:p>
        </p:txBody>
      </p:sp>
      <p:sp>
        <p:nvSpPr>
          <p:cNvPr id="6" name="灯片编号占位符 5"/>
          <p:cNvSpPr>
            <a:spLocks noGrp="1"/>
          </p:cNvSpPr>
          <p:nvPr>
            <p:ph type="sldNum" sz="quarter" idx="12"/>
          </p:nvPr>
        </p:nvSpPr>
        <p:spPr/>
        <p:txBody>
          <a:bodyPr/>
          <a:lstStyle/>
          <a:p>
            <a:pPr eaLnBrk="1" latinLnBrk="0" hangingPunct="1"/>
            <a:fld id="{6D95434A-1094-4C26-ADA4-1AB6210859AE}" type="slidenum">
              <a:rPr kumimoji="0" lang="en-US" smtClean="0"/>
              <a:t>‹#›</a:t>
            </a:fld>
            <a:endParaRPr kumimoji="0"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章节页面">
    <p:bg>
      <p:bgPr>
        <a:solidFill>
          <a:srgbClr val="262626"/>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章节页面">
    <p:bg>
      <p:bgPr>
        <a:solidFill>
          <a:srgbClr val="262626"/>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标题 1"/>
          <p:cNvSpPr>
            <a:spLocks noGrp="1"/>
          </p:cNvSpPr>
          <p:nvPr>
            <p:ph type="title"/>
          </p:nvPr>
        </p:nvSpPr>
        <p:spPr>
          <a:xfrm>
            <a:off x="1475656" y="97756"/>
            <a:ext cx="5760640" cy="476651"/>
          </a:xfrm>
        </p:spPr>
        <p:txBody>
          <a:bodyPr>
            <a:noAutofit/>
          </a:bodyPr>
          <a:lstStyle>
            <a:lvl1pPr algn="l">
              <a:defRPr sz="2800" b="1">
                <a:solidFill>
                  <a:schemeClr val="accent6">
                    <a:lumMod val="75000"/>
                  </a:schemeClr>
                </a:solidFill>
              </a:defRPr>
            </a:lvl1pPr>
          </a:lstStyle>
          <a:p>
            <a:r>
              <a:rPr lang="zh-CN" altLang="en-US" dirty="0"/>
              <a:t>单击此处编辑母版标题样式</a:t>
            </a:r>
          </a:p>
        </p:txBody>
      </p:sp>
      <p:grpSp>
        <p:nvGrpSpPr>
          <p:cNvPr id="5" name="组合 4"/>
          <p:cNvGrpSpPr/>
          <p:nvPr userDrawn="1"/>
        </p:nvGrpSpPr>
        <p:grpSpPr>
          <a:xfrm>
            <a:off x="377829" y="-148982"/>
            <a:ext cx="1230631" cy="1019175"/>
            <a:chOff x="7996" y="-569"/>
            <a:chExt cx="3068" cy="3387"/>
          </a:xfrm>
          <a:effectLst>
            <a:outerShdw blurRad="50800" dist="38100" dir="2700000" algn="tl" rotWithShape="0">
              <a:prstClr val="black">
                <a:alpha val="40000"/>
              </a:prstClr>
            </a:outerShdw>
          </a:effectLst>
        </p:grpSpPr>
        <p:sp>
          <p:nvSpPr>
            <p:cNvPr id="6" name="同侧圆角矩形 5"/>
            <p:cNvSpPr/>
            <p:nvPr/>
          </p:nvSpPr>
          <p:spPr>
            <a:xfrm flipV="1">
              <a:off x="8616" y="-164"/>
              <a:ext cx="1797" cy="2414"/>
            </a:xfrm>
            <a:prstGeom prst="round2SameRect">
              <a:avLst>
                <a:gd name="adj1" fmla="val 50000"/>
                <a:gd name="adj2" fmla="val 0"/>
              </a:avLst>
            </a:prstGeom>
            <a:solidFill>
              <a:srgbClr val="EE8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endParaRPr>
            </a:p>
          </p:txBody>
        </p:sp>
        <p:pic>
          <p:nvPicPr>
            <p:cNvPr id="7" name="图片 6" descr="logo（背景透明）"/>
            <p:cNvPicPr>
              <a:picLocks noChangeAspect="1"/>
            </p:cNvPicPr>
            <p:nvPr/>
          </p:nvPicPr>
          <p:blipFill>
            <a:blip r:embed="rId2" cstate="email"/>
            <a:stretch>
              <a:fillRect/>
            </a:stretch>
          </p:blipFill>
          <p:spPr>
            <a:xfrm>
              <a:off x="7996" y="-569"/>
              <a:ext cx="3068" cy="3387"/>
            </a:xfrm>
            <a:prstGeom prst="rect">
              <a:avLst/>
            </a:prstGeom>
          </p:spPr>
        </p:pic>
      </p:gr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eaLnBrk="1" latinLnBrk="0" hangingPunct="1"/>
            <a:endParaRPr lang="en-US"/>
          </a:p>
        </p:txBody>
      </p:sp>
      <p:sp>
        <p:nvSpPr>
          <p:cNvPr id="5" name="页脚占位符 4"/>
          <p:cNvSpPr>
            <a:spLocks noGrp="1"/>
          </p:cNvSpPr>
          <p:nvPr>
            <p:ph type="ftr" sz="quarter" idx="11"/>
          </p:nvPr>
        </p:nvSpPr>
        <p:spPr/>
        <p:txBody>
          <a:bodyPr/>
          <a:lstStyle/>
          <a:p>
            <a:endParaRPr kumimoji="0" lang="zh-CN" altLang="en-US" dirty="0"/>
          </a:p>
        </p:txBody>
      </p:sp>
      <p:sp>
        <p:nvSpPr>
          <p:cNvPr id="6" name="灯片编号占位符 5"/>
          <p:cNvSpPr>
            <a:spLocks noGrp="1"/>
          </p:cNvSpPr>
          <p:nvPr>
            <p:ph type="sldNum" sz="quarter" idx="12"/>
          </p:nvPr>
        </p:nvSpPr>
        <p:spPr/>
        <p:txBody>
          <a:bodyPr/>
          <a:lstStyle/>
          <a:p>
            <a:pPr eaLnBrk="1" latinLnBrk="0" hangingPunct="1"/>
            <a:fld id="{6D95434A-1094-4C26-ADA4-1AB6210859AE}" type="slidenum">
              <a:rPr kumimoji="0" lang="en-US" smtClean="0"/>
              <a:t>‹#›</a:t>
            </a:fld>
            <a:endParaRPr kumimoji="0"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93FFD15-FD4A-41A0-98B0-8A0E50279E3E}" type="slidenum">
              <a:rPr lang="zh-CN" altLang="en-US" smtClean="0"/>
              <a:t>‹#›</a:t>
            </a:fld>
            <a:endParaRPr lang="zh-CN" altLang="en-US"/>
          </a:p>
        </p:txBody>
      </p:sp>
      <p:sp>
        <p:nvSpPr>
          <p:cNvPr id="5" name="标题 1"/>
          <p:cNvSpPr>
            <a:spLocks noGrp="1"/>
          </p:cNvSpPr>
          <p:nvPr>
            <p:ph type="title"/>
          </p:nvPr>
        </p:nvSpPr>
        <p:spPr>
          <a:xfrm>
            <a:off x="1475656" y="97756"/>
            <a:ext cx="5760640" cy="476651"/>
          </a:xfrm>
        </p:spPr>
        <p:txBody>
          <a:bodyPr>
            <a:noAutofit/>
          </a:bodyPr>
          <a:lstStyle>
            <a:lvl1pPr algn="l">
              <a:defRPr sz="2800" b="1">
                <a:solidFill>
                  <a:schemeClr val="accent6">
                    <a:lumMod val="75000"/>
                  </a:schemeClr>
                </a:solidFill>
              </a:defRPr>
            </a:lvl1pPr>
          </a:lstStyle>
          <a:p>
            <a:r>
              <a:rPr lang="zh-CN" altLang="en-US" dirty="0"/>
              <a:t>单击此处编辑母版标题样式</a:t>
            </a:r>
          </a:p>
        </p:txBody>
      </p:sp>
      <p:grpSp>
        <p:nvGrpSpPr>
          <p:cNvPr id="6" name="组合 5"/>
          <p:cNvGrpSpPr/>
          <p:nvPr userDrawn="1"/>
        </p:nvGrpSpPr>
        <p:grpSpPr>
          <a:xfrm>
            <a:off x="377829" y="-148982"/>
            <a:ext cx="1230631" cy="1019175"/>
            <a:chOff x="7996" y="-569"/>
            <a:chExt cx="3068" cy="3387"/>
          </a:xfrm>
          <a:effectLst>
            <a:outerShdw blurRad="50800" dist="38100" dir="2700000" algn="tl" rotWithShape="0">
              <a:prstClr val="black">
                <a:alpha val="40000"/>
              </a:prstClr>
            </a:outerShdw>
          </a:effectLst>
        </p:grpSpPr>
        <p:sp>
          <p:nvSpPr>
            <p:cNvPr id="7" name="同侧圆角矩形 6"/>
            <p:cNvSpPr/>
            <p:nvPr/>
          </p:nvSpPr>
          <p:spPr>
            <a:xfrm flipV="1">
              <a:off x="8616" y="-164"/>
              <a:ext cx="1797" cy="2414"/>
            </a:xfrm>
            <a:prstGeom prst="round2SameRect">
              <a:avLst>
                <a:gd name="adj1" fmla="val 50000"/>
                <a:gd name="adj2" fmla="val 0"/>
              </a:avLst>
            </a:prstGeom>
            <a:solidFill>
              <a:srgbClr val="EE8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endParaRPr>
            </a:p>
          </p:txBody>
        </p:sp>
        <p:pic>
          <p:nvPicPr>
            <p:cNvPr id="8" name="图片 7" descr="logo（背景透明）"/>
            <p:cNvPicPr>
              <a:picLocks noChangeAspect="1"/>
            </p:cNvPicPr>
            <p:nvPr/>
          </p:nvPicPr>
          <p:blipFill>
            <a:blip r:embed="rId2" cstate="email"/>
            <a:stretch>
              <a:fillRect/>
            </a:stretch>
          </p:blipFill>
          <p:spPr>
            <a:xfrm>
              <a:off x="7996" y="-569"/>
              <a:ext cx="3068" cy="3387"/>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80"/>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eaLnBrk="1" latinLnBrk="0" hangingPunct="1"/>
            <a:endParaRPr lang="en-US"/>
          </a:p>
        </p:txBody>
      </p:sp>
      <p:sp>
        <p:nvSpPr>
          <p:cNvPr id="5" name="页脚占位符 4"/>
          <p:cNvSpPr>
            <a:spLocks noGrp="1"/>
          </p:cNvSpPr>
          <p:nvPr>
            <p:ph type="ftr" sz="quarter" idx="11"/>
          </p:nvPr>
        </p:nvSpPr>
        <p:spPr/>
        <p:txBody>
          <a:bodyPr/>
          <a:lstStyle/>
          <a:p>
            <a:endParaRPr kumimoji="0" lang="zh-CN" altLang="en-US"/>
          </a:p>
        </p:txBody>
      </p:sp>
      <p:sp>
        <p:nvSpPr>
          <p:cNvPr id="6" name="灯片编号占位符 5"/>
          <p:cNvSpPr>
            <a:spLocks noGrp="1"/>
          </p:cNvSpPr>
          <p:nvPr>
            <p:ph type="sldNum" sz="quarter" idx="12"/>
          </p:nvPr>
        </p:nvSpPr>
        <p:spPr/>
        <p:txBody>
          <a:bodyPr/>
          <a:lstStyle/>
          <a:p>
            <a:pPr eaLnBrk="1" latinLnBrk="0" hangingPunct="1"/>
            <a:fld id="{6D95434A-1094-4C26-ADA4-1AB6210859AE}" type="slidenum">
              <a:rPr kumimoji="0" lang="en-US" smtClean="0"/>
              <a:t>‹#›</a:t>
            </a:fld>
            <a:endParaRPr kumimoji="0"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5"/>
            <a:ext cx="54102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00155"/>
            <a:ext cx="54102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eaLnBrk="1" latinLnBrk="0" hangingPunct="1"/>
            <a:endParaRPr lang="en-US"/>
          </a:p>
        </p:txBody>
      </p:sp>
      <p:sp>
        <p:nvSpPr>
          <p:cNvPr id="6" name="页脚占位符 5"/>
          <p:cNvSpPr>
            <a:spLocks noGrp="1"/>
          </p:cNvSpPr>
          <p:nvPr>
            <p:ph type="ftr" sz="quarter" idx="11"/>
          </p:nvPr>
        </p:nvSpPr>
        <p:spPr/>
        <p:txBody>
          <a:bodyPr/>
          <a:lstStyle/>
          <a:p>
            <a:endParaRPr kumimoji="0" lang="zh-CN" altLang="en-US"/>
          </a:p>
        </p:txBody>
      </p:sp>
      <p:sp>
        <p:nvSpPr>
          <p:cNvPr id="7" name="灯片编号占位符 6"/>
          <p:cNvSpPr>
            <a:spLocks noGrp="1"/>
          </p:cNvSpPr>
          <p:nvPr>
            <p:ph type="sldNum" sz="quarter" idx="12"/>
          </p:nvPr>
        </p:nvSpPr>
        <p:spPr/>
        <p:txBody>
          <a:bodyPr/>
          <a:lstStyle/>
          <a:p>
            <a:pPr eaLnBrk="1" latinLnBrk="0" hangingPunct="1"/>
            <a:fld id="{6D95434A-1094-4C26-ADA4-1AB6210859AE}" type="slidenum">
              <a:rPr kumimoji="0" lang="en-US" smtClean="0"/>
              <a:t>‹#›</a:t>
            </a:fld>
            <a:endParaRPr kumimoji="0"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9"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eaLnBrk="1" latinLnBrk="0" hangingPunct="1"/>
            <a:endParaRPr lang="en-US"/>
          </a:p>
        </p:txBody>
      </p:sp>
      <p:sp>
        <p:nvSpPr>
          <p:cNvPr id="8" name="页脚占位符 7"/>
          <p:cNvSpPr>
            <a:spLocks noGrp="1"/>
          </p:cNvSpPr>
          <p:nvPr>
            <p:ph type="ftr" sz="quarter" idx="11"/>
          </p:nvPr>
        </p:nvSpPr>
        <p:spPr/>
        <p:txBody>
          <a:bodyPr/>
          <a:lstStyle/>
          <a:p>
            <a:endParaRPr kumimoji="0" lang="zh-CN" altLang="en-US"/>
          </a:p>
        </p:txBody>
      </p:sp>
      <p:sp>
        <p:nvSpPr>
          <p:cNvPr id="9" name="灯片编号占位符 8"/>
          <p:cNvSpPr>
            <a:spLocks noGrp="1"/>
          </p:cNvSpPr>
          <p:nvPr>
            <p:ph type="sldNum" sz="quarter" idx="12"/>
          </p:nvPr>
        </p:nvSpPr>
        <p:spPr/>
        <p:txBody>
          <a:bodyPr/>
          <a:lstStyle/>
          <a:p>
            <a:pPr eaLnBrk="1" latinLnBrk="0" hangingPunct="1"/>
            <a:fld id="{6D95434A-1094-4C26-ADA4-1AB6210859AE}" type="slidenum">
              <a:rPr kumimoji="0" lang="en-US" smtClean="0"/>
              <a:t>‹#›</a:t>
            </a:fld>
            <a:endParaRPr kumimoji="0"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eaLnBrk="1" latinLnBrk="0" hangingPunct="1"/>
            <a:endParaRPr lang="en-US"/>
          </a:p>
        </p:txBody>
      </p:sp>
      <p:sp>
        <p:nvSpPr>
          <p:cNvPr id="4" name="页脚占位符 3"/>
          <p:cNvSpPr>
            <a:spLocks noGrp="1"/>
          </p:cNvSpPr>
          <p:nvPr>
            <p:ph type="ftr" sz="quarter" idx="11"/>
          </p:nvPr>
        </p:nvSpPr>
        <p:spPr/>
        <p:txBody>
          <a:bodyPr/>
          <a:lstStyle/>
          <a:p>
            <a:endParaRPr kumimoji="0" lang="zh-CN" altLang="en-US"/>
          </a:p>
        </p:txBody>
      </p:sp>
      <p:sp>
        <p:nvSpPr>
          <p:cNvPr id="5" name="灯片编号占位符 4"/>
          <p:cNvSpPr>
            <a:spLocks noGrp="1"/>
          </p:cNvSpPr>
          <p:nvPr>
            <p:ph type="sldNum" sz="quarter" idx="12"/>
          </p:nvPr>
        </p:nvSpPr>
        <p:spPr/>
        <p:txBody>
          <a:bodyPr/>
          <a:lstStyle/>
          <a:p>
            <a:pPr eaLnBrk="1" latinLnBrk="0" hangingPunct="1"/>
            <a:fld id="{6D95434A-1094-4C26-ADA4-1AB6210859AE}" type="slidenum">
              <a:rPr kumimoji="0" lang="en-US" smtClean="0"/>
              <a:t>‹#›</a:t>
            </a:fld>
            <a:endParaRPr kumimoji="0"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eaLnBrk="1" latinLnBrk="0" hangingPunct="1"/>
            <a:endParaRPr lang="en-US"/>
          </a:p>
        </p:txBody>
      </p:sp>
      <p:sp>
        <p:nvSpPr>
          <p:cNvPr id="3" name="页脚占位符 2"/>
          <p:cNvSpPr>
            <a:spLocks noGrp="1"/>
          </p:cNvSpPr>
          <p:nvPr>
            <p:ph type="ftr" sz="quarter" idx="11"/>
          </p:nvPr>
        </p:nvSpPr>
        <p:spPr/>
        <p:txBody>
          <a:bodyPr/>
          <a:lstStyle/>
          <a:p>
            <a:endParaRPr kumimoji="0" lang="zh-CN" altLang="en-US"/>
          </a:p>
        </p:txBody>
      </p:sp>
      <p:sp>
        <p:nvSpPr>
          <p:cNvPr id="4" name="灯片编号占位符 3"/>
          <p:cNvSpPr>
            <a:spLocks noGrp="1"/>
          </p:cNvSpPr>
          <p:nvPr>
            <p:ph type="sldNum" sz="quarter" idx="12"/>
          </p:nvPr>
        </p:nvSpPr>
        <p:spPr/>
        <p:txBody>
          <a:bodyPr/>
          <a:lstStyle/>
          <a:p>
            <a:fld id="{15931A4B-E62A-4F8E-837E-E9B10A41F2CC}"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3"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eaLnBrk="1" latinLnBrk="0" hangingPunct="1"/>
            <a:endParaRPr lang="en-US"/>
          </a:p>
        </p:txBody>
      </p:sp>
      <p:sp>
        <p:nvSpPr>
          <p:cNvPr id="6" name="页脚占位符 5"/>
          <p:cNvSpPr>
            <a:spLocks noGrp="1"/>
          </p:cNvSpPr>
          <p:nvPr>
            <p:ph type="ftr" sz="quarter" idx="11"/>
          </p:nvPr>
        </p:nvSpPr>
        <p:spPr/>
        <p:txBody>
          <a:bodyPr/>
          <a:lstStyle/>
          <a:p>
            <a:endParaRPr kumimoji="0" lang="zh-CN" altLang="en-US"/>
          </a:p>
        </p:txBody>
      </p:sp>
      <p:sp>
        <p:nvSpPr>
          <p:cNvPr id="7" name="灯片编号占位符 6"/>
          <p:cNvSpPr>
            <a:spLocks noGrp="1"/>
          </p:cNvSpPr>
          <p:nvPr>
            <p:ph type="sldNum" sz="quarter" idx="12"/>
          </p:nvPr>
        </p:nvSpPr>
        <p:spPr/>
        <p:txBody>
          <a:bodyPr/>
          <a:lstStyle/>
          <a:p>
            <a:pPr eaLnBrk="1" latinLnBrk="0" hangingPunct="1"/>
            <a:fld id="{6D95434A-1094-4C26-ADA4-1AB6210859AE}" type="slidenum">
              <a:rPr kumimoji="0" lang="en-US" smtClean="0"/>
              <a:t>‹#›</a:t>
            </a:fld>
            <a:endParaRPr kumimoji="0"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eaLnBrk="1" latinLnBrk="0" hangingPunct="1"/>
            <a:endParaRPr lang="en-US"/>
          </a:p>
        </p:txBody>
      </p:sp>
      <p:sp>
        <p:nvSpPr>
          <p:cNvPr id="6" name="页脚占位符 5"/>
          <p:cNvSpPr>
            <a:spLocks noGrp="1"/>
          </p:cNvSpPr>
          <p:nvPr>
            <p:ph type="ftr" sz="quarter" idx="11"/>
          </p:nvPr>
        </p:nvSpPr>
        <p:spPr/>
        <p:txBody>
          <a:bodyPr/>
          <a:lstStyle/>
          <a:p>
            <a:endParaRPr kumimoji="0" lang="zh-CN" altLang="en-US"/>
          </a:p>
        </p:txBody>
      </p:sp>
      <p:sp>
        <p:nvSpPr>
          <p:cNvPr id="7" name="灯片编号占位符 6"/>
          <p:cNvSpPr>
            <a:spLocks noGrp="1"/>
          </p:cNvSpPr>
          <p:nvPr>
            <p:ph type="sldNum" sz="quarter" idx="12"/>
          </p:nvPr>
        </p:nvSpPr>
        <p:spPr/>
        <p:txBody>
          <a:bodyPr/>
          <a:lstStyle/>
          <a:p>
            <a:pPr eaLnBrk="1" latinLnBrk="0" hangingPunct="1"/>
            <a:fld id="{6D95434A-1094-4C26-ADA4-1AB6210859AE}" type="slidenum">
              <a:rPr kumimoji="0" lang="en-US" smtClean="0"/>
              <a:t>‹#›</a:t>
            </a:fld>
            <a:endParaRPr kumimoji="0"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5"/>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latinLnBrk="0" hangingPunct="1"/>
            <a:endParaRPr lang="en-US" sz="1100" dirty="0">
              <a:solidFill>
                <a:schemeClr val="tx2">
                  <a:lumMod val="75000"/>
                  <a:lumOff val="25000"/>
                </a:schemeClr>
              </a:solidFill>
            </a:endParaRPr>
          </a:p>
        </p:txBody>
      </p:sp>
      <p:sp>
        <p:nvSpPr>
          <p:cNvPr id="5" name="页脚占位符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eaLnBrk="1" latinLnBrk="0" hangingPunct="1"/>
            <a:endParaRPr kumimoji="0" lang="zh-CN" altLang="en-US" sz="1100" dirty="0">
              <a:solidFill>
                <a:schemeClr val="tx2">
                  <a:lumMod val="75000"/>
                  <a:lumOff val="25000"/>
                </a:schemeClr>
              </a:solidFill>
            </a:endParaRPr>
          </a:p>
        </p:txBody>
      </p:sp>
      <p:sp>
        <p:nvSpPr>
          <p:cNvPr id="6" name="灯片编号占位符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eaLnBrk="1" latinLnBrk="0" hangingPunct="1"/>
            <a:fld id="{6D95434A-1094-4C26-ADA4-1AB6210859AE}" type="slidenum">
              <a:rPr kumimoji="0" lang="en-US" smtClean="0"/>
              <a:t>‹#›</a:t>
            </a:fld>
            <a:endParaRPr kumimoji="0" lang="zh-CN" altLang="en-US" b="0" dirty="0"/>
          </a:p>
        </p:txBody>
      </p:sp>
      <p:pic>
        <p:nvPicPr>
          <p:cNvPr id="7" name="图片 6"/>
          <p:cNvPicPr>
            <a:picLocks noChangeAspect="1"/>
          </p:cNvPicPr>
          <p:nvPr/>
        </p:nvPicPr>
        <p:blipFill>
          <a:blip r:embed="rId22">
            <a:extLst>
              <a:ext uri="{28A0092B-C50C-407E-A947-70E740481C1C}">
                <a14:useLocalDpi xmlns:a14="http://schemas.microsoft.com/office/drawing/2010/main" val="0"/>
              </a:ext>
            </a:extLst>
          </a:blip>
          <a:srcRect l="4932" t="2142" r="34267"/>
          <a:stretch>
            <a:fillRect/>
          </a:stretch>
        </p:blipFill>
        <p:spPr>
          <a:xfrm>
            <a:off x="-19527" y="-59531"/>
            <a:ext cx="9183053" cy="5279231"/>
          </a:xfrm>
          <a:prstGeom prst="rect">
            <a:avLst/>
          </a:prstGeom>
        </p:spPr>
      </p:pic>
      <p:grpSp>
        <p:nvGrpSpPr>
          <p:cNvPr id="9" name="组合 8"/>
          <p:cNvGrpSpPr/>
          <p:nvPr userDrawn="1"/>
        </p:nvGrpSpPr>
        <p:grpSpPr>
          <a:xfrm>
            <a:off x="377828" y="-198642"/>
            <a:ext cx="1230631" cy="1358900"/>
            <a:chOff x="7996" y="-569"/>
            <a:chExt cx="3068" cy="3387"/>
          </a:xfrm>
          <a:effectLst>
            <a:outerShdw blurRad="50800" dist="38100" dir="2700000" algn="tl" rotWithShape="0">
              <a:prstClr val="black">
                <a:alpha val="40000"/>
              </a:prstClr>
            </a:outerShdw>
          </a:effectLst>
        </p:grpSpPr>
        <p:sp>
          <p:nvSpPr>
            <p:cNvPr id="10" name="同侧圆角矩形 9"/>
            <p:cNvSpPr/>
            <p:nvPr/>
          </p:nvSpPr>
          <p:spPr>
            <a:xfrm flipV="1">
              <a:off x="8616" y="-164"/>
              <a:ext cx="1797" cy="2414"/>
            </a:xfrm>
            <a:prstGeom prst="round2SameRect">
              <a:avLst>
                <a:gd name="adj1" fmla="val 50000"/>
                <a:gd name="adj2" fmla="val 0"/>
              </a:avLst>
            </a:prstGeom>
            <a:solidFill>
              <a:srgbClr val="EE8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endParaRPr>
            </a:p>
          </p:txBody>
        </p:sp>
        <p:pic>
          <p:nvPicPr>
            <p:cNvPr id="11" name="图片 10" descr="logo（背景透明）"/>
            <p:cNvPicPr>
              <a:picLocks noChangeAspect="1"/>
            </p:cNvPicPr>
            <p:nvPr/>
          </p:nvPicPr>
          <p:blipFill>
            <a:blip r:embed="rId23" cstate="email"/>
            <a:stretch>
              <a:fillRect/>
            </a:stretch>
          </p:blipFill>
          <p:spPr>
            <a:xfrm>
              <a:off x="7996" y="-569"/>
              <a:ext cx="3068" cy="3387"/>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3473128" y="4147125"/>
            <a:ext cx="2312559" cy="521970"/>
          </a:xfrm>
          <a:prstGeom prst="rect">
            <a:avLst/>
          </a:prstGeom>
          <a:noFill/>
        </p:spPr>
        <p:txBody>
          <a:bodyPr wrap="square" rtlCol="0">
            <a:spAutoFit/>
          </a:bodyPr>
          <a:lstStyle/>
          <a:p>
            <a:pPr algn="ctr"/>
            <a:r>
              <a:rPr lang="en-US" altLang="zh-CN" sz="1400"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sym typeface="+mn-ea"/>
              </a:rPr>
              <a:t>2020</a:t>
            </a:r>
            <a:r>
              <a:rPr lang="zh-CN" altLang="en-US" sz="1400"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400"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sym typeface="+mn-ea"/>
              </a:rPr>
              <a:t>9</a:t>
            </a:r>
            <a:r>
              <a:rPr lang="zh-CN" altLang="en-US" sz="1400"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en-US" altLang="zh-CN" sz="1400"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sym typeface="+mn-ea"/>
              </a:rPr>
              <a:t>18</a:t>
            </a:r>
            <a:r>
              <a:rPr lang="zh-CN" altLang="en-US" sz="1400"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sym typeface="+mn-ea"/>
              </a:rPr>
              <a:t>日</a:t>
            </a:r>
            <a:br>
              <a:rPr lang="en-US" altLang="zh-CN" sz="1400"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sym typeface="+mn-ea"/>
              </a:rPr>
            </a:br>
            <a:r>
              <a:rPr lang="zh-CN" altLang="en-US" sz="1400"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sym typeface="+mn-ea"/>
              </a:rPr>
              <a:t>科研部</a:t>
            </a:r>
            <a:endParaRPr lang="zh-CN" altLang="en-US" sz="1400" b="1"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14" name="直接连接符 13"/>
          <p:cNvCxnSpPr/>
          <p:nvPr/>
        </p:nvCxnSpPr>
        <p:spPr>
          <a:xfrm>
            <a:off x="1830107" y="1426351"/>
            <a:ext cx="5257801" cy="0"/>
          </a:xfrm>
          <a:prstGeom prst="line">
            <a:avLst/>
          </a:prstGeom>
          <a:ln w="25400" cmpd="sng">
            <a:solidFill>
              <a:srgbClr val="3693A8"/>
            </a:solidFill>
          </a:ln>
        </p:spPr>
        <p:style>
          <a:lnRef idx="1">
            <a:schemeClr val="accent1"/>
          </a:lnRef>
          <a:fillRef idx="0">
            <a:schemeClr val="accent1"/>
          </a:fillRef>
          <a:effectRef idx="0">
            <a:schemeClr val="accent1"/>
          </a:effectRef>
          <a:fontRef idx="minor">
            <a:schemeClr val="tx1"/>
          </a:fontRef>
        </p:style>
      </p:cxnSp>
      <p:pic>
        <p:nvPicPr>
          <p:cNvPr id="17" name="图片 16" descr="校徽"/>
          <p:cNvPicPr preferRelativeResize="0"/>
          <p:nvPr/>
        </p:nvPicPr>
        <p:blipFill>
          <a:blip r:embed="rId3"/>
          <a:stretch>
            <a:fillRect/>
          </a:stretch>
        </p:blipFill>
        <p:spPr>
          <a:xfrm>
            <a:off x="3472815" y="-122001"/>
            <a:ext cx="2217682" cy="1548000"/>
          </a:xfrm>
          <a:prstGeom prst="rect">
            <a:avLst/>
          </a:prstGeom>
        </p:spPr>
      </p:pic>
      <p:sp>
        <p:nvSpPr>
          <p:cNvPr id="2" name="文本框 1"/>
          <p:cNvSpPr txBox="1"/>
          <p:nvPr/>
        </p:nvSpPr>
        <p:spPr>
          <a:xfrm>
            <a:off x="1238884" y="1522095"/>
            <a:ext cx="7333615" cy="860748"/>
          </a:xfrm>
          <a:prstGeom prst="rect">
            <a:avLst/>
          </a:prstGeom>
          <a:noFill/>
        </p:spPr>
        <p:txBody>
          <a:bodyPr wrap="square" rtlCol="0">
            <a:spAutoFit/>
          </a:bodyPr>
          <a:lstStyle/>
          <a:p>
            <a:pPr lvl="0" algn="ctr">
              <a:lnSpc>
                <a:spcPct val="140000"/>
              </a:lnSpc>
              <a:defRPr/>
            </a:pPr>
            <a:r>
              <a:rPr lang="zh-CN" altLang="en-US" sz="4000" b="1"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sym typeface="+mn-ea"/>
              </a:rPr>
              <a:t>南方科技大学科研诚信宣讲（一）</a:t>
            </a:r>
          </a:p>
        </p:txBody>
      </p:sp>
      <p:cxnSp>
        <p:nvCxnSpPr>
          <p:cNvPr id="19" name="直接连接符 18"/>
          <p:cNvCxnSpPr/>
          <p:nvPr/>
        </p:nvCxnSpPr>
        <p:spPr>
          <a:xfrm>
            <a:off x="1830110" y="2571830"/>
            <a:ext cx="5228060" cy="0"/>
          </a:xfrm>
          <a:prstGeom prst="line">
            <a:avLst/>
          </a:prstGeom>
          <a:ln w="25400" cmpd="sng">
            <a:solidFill>
              <a:srgbClr val="3693A8"/>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310890" y="3023870"/>
            <a:ext cx="2521585" cy="706755"/>
          </a:xfrm>
          <a:prstGeom prst="rect">
            <a:avLst/>
          </a:prstGeom>
          <a:noFill/>
        </p:spPr>
        <p:txBody>
          <a:bodyPr wrap="square" rtlCol="0">
            <a:spAutoFit/>
          </a:bodyPr>
          <a:lstStyle/>
          <a:p>
            <a:pPr algn="ctr"/>
            <a:r>
              <a:rPr lang="zh-CN" altLang="en-US" sz="2000" dirty="0">
                <a:solidFill>
                  <a:srgbClr val="157E9F"/>
                </a:solidFill>
                <a:latin typeface="微软雅黑" panose="020B0503020204020204" pitchFamily="34" charset="-122"/>
                <a:ea typeface="微软雅黑" panose="020B0503020204020204" pitchFamily="34" charset="-122"/>
                <a:sym typeface="+mn-ea"/>
              </a:rPr>
              <a:t>郑焰  讲席教授</a:t>
            </a:r>
            <a:endParaRPr lang="zh-CN" altLang="en-US" sz="2000" dirty="0">
              <a:solidFill>
                <a:srgbClr val="157E9F"/>
              </a:solidFill>
              <a:latin typeface="微软雅黑" panose="020B0503020204020204" pitchFamily="34" charset="-122"/>
              <a:ea typeface="微软雅黑" panose="020B0503020204020204" pitchFamily="34" charset="-122"/>
            </a:endParaRPr>
          </a:p>
          <a:p>
            <a:pPr algn="ctr"/>
            <a:r>
              <a:rPr lang="zh-CN" altLang="en-US" sz="2000" dirty="0">
                <a:solidFill>
                  <a:srgbClr val="157E9F"/>
                </a:solidFill>
                <a:latin typeface="微软雅黑" panose="020B0503020204020204" pitchFamily="34" charset="-122"/>
                <a:ea typeface="微软雅黑" panose="020B0503020204020204" pitchFamily="34" charset="-122"/>
                <a:sym typeface="+mn-ea"/>
              </a:rPr>
              <a:t>科研部副部长</a:t>
            </a:r>
            <a:endParaRPr lang="zh-CN" altLang="en-US" sz="2000" b="1" dirty="0">
              <a:solidFill>
                <a:srgbClr val="157E9F"/>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11"/>
          <p:cNvSpPr txBox="1"/>
          <p:nvPr/>
        </p:nvSpPr>
        <p:spPr>
          <a:xfrm>
            <a:off x="1449865" y="235548"/>
            <a:ext cx="4305534" cy="423447"/>
          </a:xfrm>
          <a:prstGeom prst="rect">
            <a:avLst/>
          </a:prstGeom>
          <a:noFill/>
          <a:ln w="9525">
            <a:noFill/>
          </a:ln>
        </p:spPr>
        <p:txBody>
          <a:bodyPr wrap="none" lIns="65022" tIns="32511" rIns="65022" bIns="32511" anchor="t">
            <a:spAutoFit/>
          </a:bodyPr>
          <a:lstStyle/>
          <a:p>
            <a:pPr algn="l" defTabSz="599440"/>
            <a:r>
              <a:rPr lang="zh-CN" altLang="en-US" sz="2325" b="1" dirty="0">
                <a:solidFill>
                  <a:srgbClr val="E46C0A"/>
                </a:solidFill>
                <a:latin typeface="微软雅黑" panose="020B0503020204020204" pitchFamily="34" charset="-122"/>
                <a:ea typeface="微软雅黑" panose="020B0503020204020204" pitchFamily="34" charset="-122"/>
                <a:sym typeface="+mn-ea"/>
              </a:rPr>
              <a:t>科研诚信相关规定：共二十五条</a:t>
            </a:r>
          </a:p>
        </p:txBody>
      </p:sp>
      <p:sp>
        <p:nvSpPr>
          <p:cNvPr id="2" name="文本框 1"/>
          <p:cNvSpPr txBox="1"/>
          <p:nvPr/>
        </p:nvSpPr>
        <p:spPr>
          <a:xfrm>
            <a:off x="1630680" y="803275"/>
            <a:ext cx="6498590" cy="645160"/>
          </a:xfrm>
          <a:prstGeom prst="rect">
            <a:avLst/>
          </a:prstGeom>
          <a:noFill/>
        </p:spPr>
        <p:txBody>
          <a:bodyPr wrap="square" rtlCol="0">
            <a:spAutoFit/>
          </a:bodyPr>
          <a:lstStyle/>
          <a:p>
            <a:r>
              <a:rPr lang="zh-CN" altLang="en-US">
                <a:solidFill>
                  <a:srgbClr val="157E9F"/>
                </a:solidFill>
                <a:latin typeface="微软雅黑" panose="020B0503020204020204" pitchFamily="34" charset="-122"/>
                <a:ea typeface="微软雅黑" panose="020B0503020204020204" pitchFamily="34" charset="-122"/>
              </a:rPr>
              <a:t>南方科技大学医学伦理委员会章程（南方科技大学，</a:t>
            </a:r>
            <a:r>
              <a:rPr lang="en-US" altLang="zh-CN">
                <a:solidFill>
                  <a:srgbClr val="157E9F"/>
                </a:solidFill>
                <a:latin typeface="微软雅黑" panose="020B0503020204020204" pitchFamily="34" charset="-122"/>
                <a:ea typeface="微软雅黑" panose="020B0503020204020204" pitchFamily="34" charset="-122"/>
              </a:rPr>
              <a:t>2019</a:t>
            </a:r>
            <a:r>
              <a:rPr lang="zh-CN" altLang="en-US">
                <a:solidFill>
                  <a:srgbClr val="157E9F"/>
                </a:solidFill>
                <a:latin typeface="微软雅黑" panose="020B0503020204020204" pitchFamily="34" charset="-122"/>
                <a:ea typeface="微软雅黑" panose="020B0503020204020204" pitchFamily="34" charset="-122"/>
              </a:rPr>
              <a:t>年）  </a:t>
            </a:r>
          </a:p>
          <a:p>
            <a:endParaRPr lang="zh-CN" altLang="en-US">
              <a:solidFill>
                <a:srgbClr val="157E9F"/>
              </a:solidFill>
              <a:latin typeface="微软雅黑" panose="020B0503020204020204" pitchFamily="34" charset="-122"/>
              <a:ea typeface="微软雅黑" panose="020B0503020204020204" pitchFamily="34" charset="-122"/>
            </a:endParaRPr>
          </a:p>
        </p:txBody>
      </p:sp>
      <p:pic>
        <p:nvPicPr>
          <p:cNvPr id="8" name="图片 7" descr="8"/>
          <p:cNvPicPr>
            <a:picLocks noChangeAspect="1"/>
          </p:cNvPicPr>
          <p:nvPr/>
        </p:nvPicPr>
        <p:blipFill>
          <a:blip r:embed="rId2"/>
          <a:stretch>
            <a:fillRect/>
          </a:stretch>
        </p:blipFill>
        <p:spPr>
          <a:xfrm>
            <a:off x="248285" y="1228725"/>
            <a:ext cx="2505710" cy="3742055"/>
          </a:xfrm>
          <a:prstGeom prst="rect">
            <a:avLst/>
          </a:prstGeom>
        </p:spPr>
      </p:pic>
      <p:pic>
        <p:nvPicPr>
          <p:cNvPr id="7" name="图片 6" descr="2"/>
          <p:cNvPicPr>
            <a:picLocks noChangeAspect="1"/>
          </p:cNvPicPr>
          <p:nvPr/>
        </p:nvPicPr>
        <p:blipFill>
          <a:blip r:embed="rId3"/>
          <a:stretch>
            <a:fillRect/>
          </a:stretch>
        </p:blipFill>
        <p:spPr>
          <a:xfrm>
            <a:off x="3131185" y="1229360"/>
            <a:ext cx="2632075" cy="3741420"/>
          </a:xfrm>
          <a:prstGeom prst="rect">
            <a:avLst/>
          </a:prstGeom>
        </p:spPr>
      </p:pic>
      <p:pic>
        <p:nvPicPr>
          <p:cNvPr id="9" name="图片 8" descr="3"/>
          <p:cNvPicPr>
            <a:picLocks noChangeAspect="1"/>
          </p:cNvPicPr>
          <p:nvPr/>
        </p:nvPicPr>
        <p:blipFill>
          <a:blip r:embed="rId4"/>
          <a:stretch>
            <a:fillRect/>
          </a:stretch>
        </p:blipFill>
        <p:spPr>
          <a:xfrm>
            <a:off x="6139815" y="1218565"/>
            <a:ext cx="2679065" cy="375221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11"/>
          <p:cNvSpPr txBox="1"/>
          <p:nvPr/>
        </p:nvSpPr>
        <p:spPr>
          <a:xfrm>
            <a:off x="1449865" y="235548"/>
            <a:ext cx="2496820" cy="422910"/>
          </a:xfrm>
          <a:prstGeom prst="rect">
            <a:avLst/>
          </a:prstGeom>
          <a:noFill/>
          <a:ln w="9525">
            <a:noFill/>
          </a:ln>
        </p:spPr>
        <p:txBody>
          <a:bodyPr wrap="none" lIns="65022" tIns="32511" rIns="65022" bIns="32511" anchor="t">
            <a:spAutoFit/>
          </a:bodyPr>
          <a:lstStyle/>
          <a:p>
            <a:pPr algn="l" defTabSz="599440"/>
            <a:r>
              <a:rPr lang="zh-CN" altLang="en-US" sz="2325" b="1" dirty="0">
                <a:solidFill>
                  <a:srgbClr val="E46C0A"/>
                </a:solidFill>
                <a:latin typeface="微软雅黑" panose="020B0503020204020204" pitchFamily="34" charset="-122"/>
                <a:ea typeface="微软雅黑" panose="020B0503020204020204" pitchFamily="34" charset="-122"/>
                <a:sym typeface="+mn-ea"/>
              </a:rPr>
              <a:t>科研诚信相关规定</a:t>
            </a:r>
          </a:p>
        </p:txBody>
      </p:sp>
      <p:pic>
        <p:nvPicPr>
          <p:cNvPr id="3" name="图片 2" descr="4"/>
          <p:cNvPicPr>
            <a:picLocks noChangeAspect="1"/>
          </p:cNvPicPr>
          <p:nvPr/>
        </p:nvPicPr>
        <p:blipFill>
          <a:blip r:embed="rId2"/>
          <a:stretch>
            <a:fillRect/>
          </a:stretch>
        </p:blipFill>
        <p:spPr>
          <a:xfrm>
            <a:off x="340360" y="1197610"/>
            <a:ext cx="2787015" cy="3853815"/>
          </a:xfrm>
          <a:prstGeom prst="rect">
            <a:avLst/>
          </a:prstGeom>
        </p:spPr>
      </p:pic>
      <p:pic>
        <p:nvPicPr>
          <p:cNvPr id="4" name="图片 3" descr="5"/>
          <p:cNvPicPr>
            <a:picLocks noChangeAspect="1"/>
          </p:cNvPicPr>
          <p:nvPr/>
        </p:nvPicPr>
        <p:blipFill>
          <a:blip r:embed="rId3"/>
          <a:stretch>
            <a:fillRect/>
          </a:stretch>
        </p:blipFill>
        <p:spPr>
          <a:xfrm>
            <a:off x="3358515" y="1197610"/>
            <a:ext cx="2815590" cy="3853180"/>
          </a:xfrm>
          <a:prstGeom prst="rect">
            <a:avLst/>
          </a:prstGeom>
        </p:spPr>
      </p:pic>
      <p:sp>
        <p:nvSpPr>
          <p:cNvPr id="5" name="文本框 4"/>
          <p:cNvSpPr txBox="1"/>
          <p:nvPr/>
        </p:nvSpPr>
        <p:spPr>
          <a:xfrm>
            <a:off x="1630680" y="803275"/>
            <a:ext cx="6498590" cy="645160"/>
          </a:xfrm>
          <a:prstGeom prst="rect">
            <a:avLst/>
          </a:prstGeom>
          <a:noFill/>
        </p:spPr>
        <p:txBody>
          <a:bodyPr wrap="square" rtlCol="0">
            <a:spAutoFit/>
          </a:bodyPr>
          <a:lstStyle/>
          <a:p>
            <a:r>
              <a:rPr lang="zh-CN" altLang="en-US" dirty="0">
                <a:solidFill>
                  <a:srgbClr val="157E9F"/>
                </a:solidFill>
                <a:latin typeface="微软雅黑" panose="020B0503020204020204" pitchFamily="34" charset="-122"/>
                <a:ea typeface="微软雅黑" panose="020B0503020204020204" pitchFamily="34" charset="-122"/>
              </a:rPr>
              <a:t>南方科技大学医学伦理委员会章程（南方科技大学，</a:t>
            </a:r>
            <a:r>
              <a:rPr lang="en-US" altLang="zh-CN" dirty="0">
                <a:solidFill>
                  <a:srgbClr val="157E9F"/>
                </a:solidFill>
                <a:latin typeface="微软雅黑" panose="020B0503020204020204" pitchFamily="34" charset="-122"/>
                <a:ea typeface="微软雅黑" panose="020B0503020204020204" pitchFamily="34" charset="-122"/>
              </a:rPr>
              <a:t>2019</a:t>
            </a:r>
            <a:r>
              <a:rPr lang="zh-CN" altLang="en-US" dirty="0">
                <a:solidFill>
                  <a:srgbClr val="157E9F"/>
                </a:solidFill>
                <a:latin typeface="微软雅黑" panose="020B0503020204020204" pitchFamily="34" charset="-122"/>
                <a:ea typeface="微软雅黑" panose="020B0503020204020204" pitchFamily="34" charset="-122"/>
              </a:rPr>
              <a:t>年）  </a:t>
            </a:r>
          </a:p>
          <a:p>
            <a:endParaRPr lang="zh-CN" altLang="en-US" dirty="0">
              <a:solidFill>
                <a:srgbClr val="157E9F"/>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681A78A1-92D5-4B2D-8E61-BE0636D81739}"/>
              </a:ext>
            </a:extLst>
          </p:cNvPr>
          <p:cNvSpPr txBox="1"/>
          <p:nvPr/>
        </p:nvSpPr>
        <p:spPr>
          <a:xfrm>
            <a:off x="6111582" y="2478117"/>
            <a:ext cx="3522980" cy="584775"/>
          </a:xfrm>
          <a:prstGeom prst="rect">
            <a:avLst/>
          </a:prstGeom>
          <a:noFill/>
        </p:spPr>
        <p:txBody>
          <a:bodyPr wrap="square" rtlCol="0">
            <a:spAutoFit/>
          </a:bodyPr>
          <a:lstStyle/>
          <a:p>
            <a:r>
              <a:rPr lang="zh-CN" altLang="en-US" sz="3200" dirty="0">
                <a:solidFill>
                  <a:srgbClr val="E46C0A"/>
                </a:solidFill>
                <a:latin typeface="微软雅黑" panose="020B0503020204020204" pitchFamily="34" charset="-122"/>
                <a:ea typeface="微软雅黑" panose="020B0503020204020204" pitchFamily="34" charset="-122"/>
                <a:sym typeface="+mn-ea"/>
              </a:rPr>
              <a:t>涉及人体需警惕</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11"/>
          <p:cNvSpPr txBox="1"/>
          <p:nvPr/>
        </p:nvSpPr>
        <p:spPr>
          <a:xfrm>
            <a:off x="1449865" y="235548"/>
            <a:ext cx="2496820" cy="422910"/>
          </a:xfrm>
          <a:prstGeom prst="rect">
            <a:avLst/>
          </a:prstGeom>
          <a:noFill/>
          <a:ln w="9525">
            <a:noFill/>
          </a:ln>
        </p:spPr>
        <p:txBody>
          <a:bodyPr wrap="none" lIns="65022" tIns="32511" rIns="65022" bIns="32511" anchor="t">
            <a:spAutoFit/>
          </a:bodyPr>
          <a:lstStyle/>
          <a:p>
            <a:pPr algn="l" defTabSz="599440"/>
            <a:r>
              <a:rPr lang="zh-CN" altLang="en-US" sz="2325" b="1">
                <a:solidFill>
                  <a:srgbClr val="E46C0A"/>
                </a:solidFill>
                <a:latin typeface="微软雅黑" panose="020B0503020204020204" pitchFamily="34" charset="-122"/>
                <a:ea typeface="微软雅黑" panose="020B0503020204020204" pitchFamily="34" charset="-122"/>
                <a:sym typeface="+mn-ea"/>
              </a:rPr>
              <a:t>科研诚信相关规定</a:t>
            </a:r>
            <a:endParaRPr lang="zh-CN" altLang="en-US" sz="2325" b="1" dirty="0">
              <a:solidFill>
                <a:srgbClr val="E46C0A"/>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449705" y="850900"/>
            <a:ext cx="7653020" cy="368300"/>
          </a:xfrm>
          <a:prstGeom prst="rect">
            <a:avLst/>
          </a:prstGeom>
          <a:noFill/>
        </p:spPr>
        <p:txBody>
          <a:bodyPr wrap="square" rtlCol="0">
            <a:spAutoFit/>
          </a:bodyPr>
          <a:lstStyle/>
          <a:p>
            <a:r>
              <a:rPr lang="zh-CN" altLang="en-US"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sym typeface="+mn-ea"/>
              </a:rPr>
              <a:t>近年来，国家出台系列政策文件，对国家科技计划监督工作提出了新要求。</a:t>
            </a:r>
          </a:p>
        </p:txBody>
      </p:sp>
      <p:sp>
        <p:nvSpPr>
          <p:cNvPr id="5" name="内容占位符 4"/>
          <p:cNvSpPr>
            <a:spLocks noGrp="1"/>
          </p:cNvSpPr>
          <p:nvPr>
            <p:ph sz="quarter" idx="1"/>
          </p:nvPr>
        </p:nvSpPr>
        <p:spPr>
          <a:xfrm>
            <a:off x="316865" y="1571625"/>
            <a:ext cx="8712835" cy="3430905"/>
          </a:xfrm>
        </p:spPr>
        <p:txBody>
          <a:bodyPr>
            <a:normAutofit/>
          </a:bodyPr>
          <a:lstStyle/>
          <a:p>
            <a:pPr lvl="1">
              <a:spcBef>
                <a:spcPts val="1200"/>
              </a:spcBef>
              <a:spcAft>
                <a:spcPts val="1200"/>
              </a:spcAft>
              <a:buFont typeface="Wingdings" panose="05000000000000000000" pitchFamily="2" charset="2"/>
              <a:buChar char="Ø"/>
            </a:pPr>
            <a:r>
              <a:rPr lang="zh-CN" altLang="en-US" sz="1600" b="1" dirty="0">
                <a:solidFill>
                  <a:srgbClr val="157E9F"/>
                </a:solidFill>
                <a:effectLst/>
                <a:latin typeface="微软雅黑" panose="020B0503020204020204" pitchFamily="34" charset="-122"/>
                <a:ea typeface="微软雅黑" panose="020B0503020204020204" pitchFamily="34" charset="-122"/>
                <a:sym typeface="+mn-ea"/>
              </a:rPr>
              <a:t>《涉及人的临床研究伦理审查委员会建设指南》（</a:t>
            </a:r>
            <a:r>
              <a:rPr lang="en-US" altLang="zh-CN" sz="1600" b="1" dirty="0">
                <a:solidFill>
                  <a:srgbClr val="157E9F"/>
                </a:solidFill>
                <a:effectLst/>
                <a:latin typeface="微软雅黑" panose="020B0503020204020204" pitchFamily="34" charset="-122"/>
                <a:ea typeface="微软雅黑" panose="020B0503020204020204" pitchFamily="34" charset="-122"/>
                <a:sym typeface="+mn-ea"/>
              </a:rPr>
              <a:t>2019</a:t>
            </a:r>
            <a:r>
              <a:rPr lang="zh-CN" altLang="en-US" sz="1600" b="1" dirty="0">
                <a:solidFill>
                  <a:srgbClr val="157E9F"/>
                </a:solidFill>
                <a:effectLst/>
                <a:latin typeface="微软雅黑" panose="020B0503020204020204" pitchFamily="34" charset="-122"/>
                <a:ea typeface="微软雅黑" panose="020B0503020204020204" pitchFamily="34" charset="-122"/>
                <a:sym typeface="+mn-ea"/>
              </a:rPr>
              <a:t>版）</a:t>
            </a:r>
            <a:endParaRPr lang="en-US" altLang="zh-CN" sz="1600" b="1" dirty="0">
              <a:solidFill>
                <a:srgbClr val="157E9F"/>
              </a:solidFill>
              <a:effectLst/>
              <a:latin typeface="微软雅黑" panose="020B0503020204020204" pitchFamily="34" charset="-122"/>
              <a:ea typeface="微软雅黑" panose="020B0503020204020204" pitchFamily="34" charset="-122"/>
              <a:sym typeface="+mn-ea"/>
            </a:endParaRPr>
          </a:p>
          <a:p>
            <a:pPr lvl="1">
              <a:spcBef>
                <a:spcPts val="1200"/>
              </a:spcBef>
              <a:spcAft>
                <a:spcPts val="1200"/>
              </a:spcAft>
              <a:buFont typeface="Wingdings" panose="05000000000000000000" pitchFamily="2" charset="2"/>
              <a:buChar char="Ø"/>
            </a:pPr>
            <a:r>
              <a:rPr lang="en-US" altLang="zh-CN" sz="1600" b="1" dirty="0">
                <a:solidFill>
                  <a:srgbClr val="157E9F"/>
                </a:solidFill>
                <a:effectLst/>
                <a:latin typeface="微软雅黑" panose="020B0503020204020204" pitchFamily="34" charset="-122"/>
                <a:ea typeface="微软雅黑" panose="020B0503020204020204" pitchFamily="34" charset="-122"/>
                <a:sym typeface="+mn-ea"/>
              </a:rPr>
              <a:t>《</a:t>
            </a:r>
            <a:r>
              <a:rPr lang="en-US" altLang="zh-CN" sz="1600" b="1" dirty="0" err="1">
                <a:solidFill>
                  <a:srgbClr val="157E9F"/>
                </a:solidFill>
                <a:effectLst/>
                <a:latin typeface="微软雅黑" panose="020B0503020204020204" pitchFamily="34" charset="-122"/>
                <a:ea typeface="微软雅黑" panose="020B0503020204020204" pitchFamily="34" charset="-122"/>
                <a:sym typeface="+mn-ea"/>
              </a:rPr>
              <a:t>涉及人的生物医学研究伦理审查办法</a:t>
            </a:r>
            <a:r>
              <a:rPr lang="en-US" altLang="zh-CN" sz="1600" b="1" dirty="0">
                <a:solidFill>
                  <a:srgbClr val="157E9F"/>
                </a:solidFill>
                <a:effectLst/>
                <a:latin typeface="微软雅黑" panose="020B0503020204020204" pitchFamily="34" charset="-122"/>
                <a:ea typeface="微软雅黑" panose="020B0503020204020204" pitchFamily="34" charset="-122"/>
                <a:sym typeface="+mn-ea"/>
              </a:rPr>
              <a:t>》</a:t>
            </a:r>
            <a:r>
              <a:rPr lang="zh-CN" altLang="en-US" sz="1600" b="1" dirty="0">
                <a:solidFill>
                  <a:srgbClr val="157E9F"/>
                </a:solidFill>
                <a:effectLst/>
                <a:latin typeface="微软雅黑" panose="020B0503020204020204" pitchFamily="34" charset="-122"/>
                <a:ea typeface="微软雅黑" panose="020B0503020204020204" pitchFamily="34" charset="-122"/>
                <a:sym typeface="+mn-ea"/>
              </a:rPr>
              <a:t>（</a:t>
            </a:r>
            <a:r>
              <a:rPr lang="en-US" altLang="zh-CN" sz="1600" b="1" dirty="0">
                <a:solidFill>
                  <a:srgbClr val="157E9F"/>
                </a:solidFill>
                <a:effectLst/>
                <a:latin typeface="微软雅黑" panose="020B0503020204020204" pitchFamily="34" charset="-122"/>
                <a:ea typeface="微软雅黑" panose="020B0503020204020204" pitchFamily="34" charset="-122"/>
                <a:sym typeface="+mn-ea"/>
              </a:rPr>
              <a:t>2017</a:t>
            </a:r>
            <a:r>
              <a:rPr lang="zh-CN" altLang="en-US" sz="1600" b="1" dirty="0">
                <a:solidFill>
                  <a:srgbClr val="157E9F"/>
                </a:solidFill>
                <a:effectLst/>
                <a:latin typeface="微软雅黑" panose="020B0503020204020204" pitchFamily="34" charset="-122"/>
                <a:ea typeface="微软雅黑" panose="020B0503020204020204" pitchFamily="34" charset="-122"/>
                <a:sym typeface="+mn-ea"/>
              </a:rPr>
              <a:t>年修订）</a:t>
            </a:r>
            <a:endParaRPr lang="en-US" altLang="zh-CN" sz="1600" b="1"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endParaRPr>
          </a:p>
          <a:p>
            <a:pPr lvl="1">
              <a:spcBef>
                <a:spcPts val="1200"/>
              </a:spcBef>
              <a:spcAft>
                <a:spcPts val="1200"/>
              </a:spcAft>
              <a:buFont typeface="Wingdings" panose="05000000000000000000" pitchFamily="2" charset="2"/>
              <a:buChar char="Ø"/>
            </a:pPr>
            <a:r>
              <a:rPr lang="en-US" altLang="zh-CN" sz="1600" b="1"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关于进一步加强科研诚信建设的若干意见</a:t>
            </a:r>
            <a:r>
              <a:rPr lang="en-US" altLang="zh-CN" sz="1600" b="1"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b="1"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2018</a:t>
            </a:r>
            <a:r>
              <a:rPr lang="zh-CN" altLang="en-US" sz="1600" b="1"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600" b="1"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600" b="1"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月）</a:t>
            </a:r>
            <a:endParaRPr lang="en-US" altLang="zh-CN" sz="1600"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endParaRPr>
          </a:p>
          <a:p>
            <a:pPr lvl="1">
              <a:spcBef>
                <a:spcPts val="1200"/>
              </a:spcBef>
              <a:spcAft>
                <a:spcPts val="1200"/>
              </a:spcAft>
              <a:buFont typeface="Wingdings" panose="05000000000000000000" pitchFamily="2" charset="2"/>
              <a:buChar char="Ø"/>
            </a:pPr>
            <a:r>
              <a:rPr lang="en-US" altLang="zh-CN" sz="1600"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中央财政科技计划（专项、基金等）监督工作暂行规定</a:t>
            </a:r>
            <a:r>
              <a:rPr lang="en-US" altLang="zh-CN" sz="1600"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（国科发政</a:t>
            </a:r>
            <a:r>
              <a:rPr lang="en-US" altLang="zh-CN" sz="1600"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〔2015〕471</a:t>
            </a:r>
            <a:r>
              <a:rPr lang="zh-CN" altLang="en-US" sz="1600"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号）</a:t>
            </a:r>
            <a:endParaRPr lang="en-US" altLang="zh-CN" sz="1600" b="1"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endParaRPr>
          </a:p>
          <a:p>
            <a:pPr lvl="1">
              <a:spcBef>
                <a:spcPts val="1200"/>
              </a:spcBef>
              <a:spcAft>
                <a:spcPts val="1200"/>
              </a:spcAft>
              <a:buFont typeface="Wingdings" panose="05000000000000000000" pitchFamily="2" charset="2"/>
              <a:buChar char="Ø"/>
            </a:pPr>
            <a:r>
              <a:rPr lang="en-US" altLang="zh-CN" sz="1600"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科技部落实国家科技计划管理监督主体责任实施方案</a:t>
            </a:r>
            <a:r>
              <a:rPr lang="en-US" altLang="zh-CN" sz="1600"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 （国科办政</a:t>
            </a:r>
            <a:r>
              <a:rPr lang="en-US" altLang="zh-CN" sz="1600"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〔2016〕49</a:t>
            </a:r>
            <a:r>
              <a:rPr lang="zh-CN" altLang="en-US" sz="1600"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号）</a:t>
            </a:r>
            <a:endParaRPr lang="en-US" altLang="zh-CN" sz="1600"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endParaRPr>
          </a:p>
          <a:p>
            <a:pPr lvl="1">
              <a:spcBef>
                <a:spcPts val="1200"/>
              </a:spcBef>
              <a:spcAft>
                <a:spcPts val="1200"/>
              </a:spcAft>
              <a:buFont typeface="Wingdings" panose="05000000000000000000" pitchFamily="2" charset="2"/>
              <a:buChar char="Ø"/>
            </a:pPr>
            <a:r>
              <a:rPr lang="en-US" altLang="zh-CN" sz="1600"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科技监督和评估体系建设工作方案</a:t>
            </a:r>
            <a:r>
              <a:rPr lang="en-US" altLang="zh-CN" sz="1600"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（国科发政</a:t>
            </a:r>
            <a:r>
              <a:rPr lang="en-US" altLang="zh-CN" sz="1600"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〔2016〕79</a:t>
            </a:r>
            <a:r>
              <a:rPr lang="zh-CN" altLang="en-US" sz="1600"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号）</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11"/>
          <p:cNvSpPr txBox="1"/>
          <p:nvPr/>
        </p:nvSpPr>
        <p:spPr>
          <a:xfrm>
            <a:off x="1449865" y="235548"/>
            <a:ext cx="2496820" cy="422910"/>
          </a:xfrm>
          <a:prstGeom prst="rect">
            <a:avLst/>
          </a:prstGeom>
          <a:noFill/>
          <a:ln w="9525">
            <a:noFill/>
          </a:ln>
        </p:spPr>
        <p:txBody>
          <a:bodyPr wrap="none" lIns="65022" tIns="32511" rIns="65022" bIns="32511" anchor="t">
            <a:spAutoFit/>
          </a:bodyPr>
          <a:lstStyle/>
          <a:p>
            <a:pPr algn="l" defTabSz="599440"/>
            <a:r>
              <a:rPr lang="zh-CN" altLang="en-US" sz="2325" b="1">
                <a:solidFill>
                  <a:srgbClr val="E46C0A"/>
                </a:solidFill>
                <a:latin typeface="微软雅黑" panose="020B0503020204020204" pitchFamily="34" charset="-122"/>
                <a:ea typeface="微软雅黑" panose="020B0503020204020204" pitchFamily="34" charset="-122"/>
                <a:sym typeface="+mn-ea"/>
              </a:rPr>
              <a:t>科研诚信相关规定</a:t>
            </a:r>
            <a:endParaRPr lang="zh-CN" altLang="en-US" sz="2325" b="1" dirty="0">
              <a:solidFill>
                <a:srgbClr val="E46C0A"/>
              </a:solidFill>
              <a:latin typeface="微软雅黑" panose="020B0503020204020204" pitchFamily="34" charset="-122"/>
              <a:ea typeface="微软雅黑" panose="020B0503020204020204" pitchFamily="34" charset="-122"/>
              <a:sym typeface="+mn-ea"/>
            </a:endParaRPr>
          </a:p>
        </p:txBody>
      </p:sp>
      <p:sp>
        <p:nvSpPr>
          <p:cNvPr id="6" name="矩形 2"/>
          <p:cNvSpPr>
            <a:spLocks noChangeArrowheads="1"/>
          </p:cNvSpPr>
          <p:nvPr/>
        </p:nvSpPr>
        <p:spPr bwMode="auto">
          <a:xfrm>
            <a:off x="1564072" y="883511"/>
            <a:ext cx="6306375" cy="39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tIns="0" rIns="54000" bIns="0" anchor="b"/>
          <a:lstStyle/>
          <a:p>
            <a:pPr>
              <a:lnSpc>
                <a:spcPct val="110000"/>
              </a:lnSpc>
              <a:spcBef>
                <a:spcPts val="100"/>
              </a:spcBef>
              <a:spcAft>
                <a:spcPts val="100"/>
              </a:spcAft>
              <a:defRPr/>
            </a:pPr>
            <a:r>
              <a:rPr lang="zh-CN" altLang="en-US" sz="2800" b="1" dirty="0">
                <a:solidFill>
                  <a:srgbClr val="FF0000"/>
                </a:solidFill>
                <a:latin typeface="微软雅黑" panose="020B0503020204020204" pitchFamily="34" charset="-122"/>
                <a:ea typeface="微软雅黑" panose="020B0503020204020204" pitchFamily="34" charset="-122"/>
                <a:cs typeface="+mj-cs"/>
              </a:rPr>
              <a:t>警惕并拒绝学术不端，做负责任的科研</a:t>
            </a:r>
            <a:endParaRPr lang="en-US" altLang="zh-CN" sz="2800" b="1" dirty="0">
              <a:solidFill>
                <a:srgbClr val="FF0000"/>
              </a:solidFill>
              <a:latin typeface="微软雅黑" panose="020B0503020204020204" pitchFamily="34" charset="-122"/>
              <a:ea typeface="微软雅黑" panose="020B0503020204020204" pitchFamily="34" charset="-122"/>
              <a:cs typeface="+mj-cs"/>
            </a:endParaRPr>
          </a:p>
        </p:txBody>
      </p:sp>
      <p:pic>
        <p:nvPicPr>
          <p:cNvPr id="3" name="图片 2"/>
          <p:cNvPicPr>
            <a:picLocks noChangeAspect="1"/>
          </p:cNvPicPr>
          <p:nvPr/>
        </p:nvPicPr>
        <p:blipFill>
          <a:blip r:embed="rId2"/>
          <a:stretch>
            <a:fillRect/>
          </a:stretch>
        </p:blipFill>
        <p:spPr>
          <a:xfrm>
            <a:off x="1616075" y="1572895"/>
            <a:ext cx="6201410" cy="339979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1"/>
          <p:cNvSpPr>
            <a:spLocks noGrp="1"/>
          </p:cNvSpPr>
          <p:nvPr/>
        </p:nvSpPr>
        <p:spPr>
          <a:xfrm>
            <a:off x="643563" y="2121545"/>
            <a:ext cx="7467600"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3600" b="1">
                <a:solidFill>
                  <a:srgbClr val="157E9F"/>
                </a:solidFill>
                <a:latin typeface="微软雅黑" panose="020B0503020204020204" pitchFamily="34" charset="-122"/>
                <a:ea typeface="微软雅黑" panose="020B0503020204020204" pitchFamily="34" charset="-122"/>
                <a:sym typeface="+mn-ea"/>
              </a:rPr>
              <a:t>科研项目方面</a:t>
            </a:r>
            <a:endParaRPr lang="zh-CN" altLang="en-US" sz="3600">
              <a:solidFill>
                <a:srgbClr val="157E9F"/>
              </a:solidFill>
              <a:latin typeface="微软雅黑" panose="020B0503020204020204" pitchFamily="34" charset="-122"/>
              <a:ea typeface="微软雅黑" panose="020B0503020204020204" pitchFamily="34" charset="-122"/>
            </a:endParaRPr>
          </a:p>
          <a:p>
            <a:pPr marL="0" indent="0" algn="ctr">
              <a:buNone/>
            </a:pPr>
            <a:endParaRPr lang="zh-CN" altLang="en-US" sz="3600" b="1" dirty="0">
              <a:solidFill>
                <a:srgbClr val="157E9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p:cNvSpPr txBox="1"/>
          <p:nvPr/>
        </p:nvSpPr>
        <p:spPr>
          <a:xfrm>
            <a:off x="1449865" y="235548"/>
            <a:ext cx="1905000" cy="422910"/>
          </a:xfrm>
          <a:prstGeom prst="rect">
            <a:avLst/>
          </a:prstGeom>
          <a:noFill/>
          <a:ln w="9525">
            <a:noFill/>
          </a:ln>
        </p:spPr>
        <p:txBody>
          <a:bodyPr wrap="none" lIns="65022" tIns="32511" rIns="65022" bIns="32511" anchor="t">
            <a:spAutoFit/>
          </a:bodyPr>
          <a:lstStyle/>
          <a:p>
            <a:pPr algn="l" defTabSz="599440"/>
            <a:r>
              <a:rPr lang="zh-CN" altLang="en-US" sz="2325" b="1">
                <a:solidFill>
                  <a:srgbClr val="E46C0A"/>
                </a:solidFill>
                <a:latin typeface="微软雅黑" panose="020B0503020204020204" pitchFamily="34" charset="-122"/>
                <a:ea typeface="微软雅黑" panose="020B0503020204020204" pitchFamily="34" charset="-122"/>
                <a:sym typeface="+mn-ea"/>
              </a:rPr>
              <a:t>科研项目方面</a:t>
            </a:r>
            <a:endParaRPr lang="zh-CN" altLang="en-US" sz="2325" b="1" dirty="0">
              <a:solidFill>
                <a:srgbClr val="E46C0A"/>
              </a:solidFill>
              <a:latin typeface="微软雅黑" panose="020B0503020204020204" pitchFamily="34" charset="-122"/>
              <a:ea typeface="微软雅黑" panose="020B0503020204020204" pitchFamily="34" charset="-122"/>
              <a:sym typeface="+mn-ea"/>
            </a:endParaRPr>
          </a:p>
        </p:txBody>
      </p:sp>
      <p:sp>
        <p:nvSpPr>
          <p:cNvPr id="2" name="矩形 1"/>
          <p:cNvSpPr/>
          <p:nvPr/>
        </p:nvSpPr>
        <p:spPr>
          <a:xfrm>
            <a:off x="629285" y="1704340"/>
            <a:ext cx="7285355" cy="2451100"/>
          </a:xfrm>
          <a:prstGeom prst="rect">
            <a:avLst/>
          </a:prstGeom>
        </p:spPr>
        <p:txBody>
          <a:bodyPr wrap="square">
            <a:spAutoFit/>
          </a:bodyPr>
          <a:lstStyle/>
          <a:p>
            <a:pPr>
              <a:lnSpc>
                <a:spcPts val="2300"/>
              </a:lnSpc>
            </a:pPr>
            <a:r>
              <a:rPr lang="zh-CN" altLang="en-US" dirty="0">
                <a:solidFill>
                  <a:srgbClr val="FF0000"/>
                </a:solidFill>
                <a:latin typeface="微软雅黑" panose="020B0503020204020204" pitchFamily="34" charset="-122"/>
                <a:ea typeface="微软雅黑" panose="020B0503020204020204" pitchFamily="34" charset="-122"/>
                <a:sym typeface="+mn-ea"/>
              </a:rPr>
              <a:t>（一）抄袭、剽窃、侵占他人项目申请书；</a:t>
            </a:r>
            <a:endParaRPr lang="zh-CN" altLang="en-US" dirty="0">
              <a:solidFill>
                <a:srgbClr val="FF0000"/>
              </a:solidFill>
              <a:latin typeface="微软雅黑" panose="020B0503020204020204" pitchFamily="34" charset="-122"/>
              <a:ea typeface="微软雅黑" panose="020B0503020204020204" pitchFamily="34" charset="-122"/>
            </a:endParaRPr>
          </a:p>
          <a:p>
            <a:pPr>
              <a:lnSpc>
                <a:spcPts val="2300"/>
              </a:lnSpc>
            </a:pPr>
            <a:endParaRPr lang="zh-CN" altLang="en-US" dirty="0">
              <a:solidFill>
                <a:srgbClr val="FF0000"/>
              </a:solidFill>
              <a:latin typeface="微软雅黑" panose="020B0503020204020204" pitchFamily="34" charset="-122"/>
              <a:ea typeface="微软雅黑" panose="020B0503020204020204" pitchFamily="34" charset="-122"/>
              <a:sym typeface="+mn-ea"/>
            </a:endParaRPr>
          </a:p>
          <a:p>
            <a:pPr>
              <a:lnSpc>
                <a:spcPts val="2300"/>
              </a:lnSpc>
            </a:pPr>
            <a:r>
              <a:rPr lang="zh-CN" altLang="en-US" dirty="0">
                <a:solidFill>
                  <a:srgbClr val="FF0000"/>
                </a:solidFill>
                <a:latin typeface="微软雅黑" panose="020B0503020204020204" pitchFamily="34" charset="-122"/>
                <a:ea typeface="微软雅黑" panose="020B0503020204020204" pitchFamily="34" charset="-122"/>
                <a:sym typeface="+mn-ea"/>
              </a:rPr>
              <a:t>（二）伪造或者变造申请材料；</a:t>
            </a:r>
            <a:endParaRPr lang="zh-CN" altLang="en-US" dirty="0">
              <a:solidFill>
                <a:srgbClr val="FF0000"/>
              </a:solidFill>
              <a:latin typeface="微软雅黑" panose="020B0503020204020204" pitchFamily="34" charset="-122"/>
              <a:ea typeface="微软雅黑" panose="020B0503020204020204" pitchFamily="34" charset="-122"/>
            </a:endParaRPr>
          </a:p>
          <a:p>
            <a:pPr>
              <a:lnSpc>
                <a:spcPts val="2300"/>
              </a:lnSpc>
            </a:pPr>
            <a:endParaRPr lang="zh-CN" altLang="en-US" dirty="0">
              <a:solidFill>
                <a:srgbClr val="FF0000"/>
              </a:solidFill>
              <a:latin typeface="微软雅黑" panose="020B0503020204020204" pitchFamily="34" charset="-122"/>
              <a:ea typeface="微软雅黑" panose="020B0503020204020204" pitchFamily="34" charset="-122"/>
              <a:sym typeface="+mn-ea"/>
            </a:endParaRPr>
          </a:p>
          <a:p>
            <a:pPr>
              <a:lnSpc>
                <a:spcPts val="2300"/>
              </a:lnSpc>
            </a:pPr>
            <a:r>
              <a:rPr lang="zh-CN" altLang="en-US" dirty="0">
                <a:solidFill>
                  <a:srgbClr val="FF0000"/>
                </a:solidFill>
                <a:latin typeface="微软雅黑" panose="020B0503020204020204" pitchFamily="34" charset="-122"/>
                <a:ea typeface="微软雅黑" panose="020B0503020204020204" pitchFamily="34" charset="-122"/>
                <a:sym typeface="+mn-ea"/>
              </a:rPr>
              <a:t>（三）侵占、挪用基金资助经费；</a:t>
            </a:r>
          </a:p>
          <a:p>
            <a:pPr>
              <a:lnSpc>
                <a:spcPts val="2300"/>
              </a:lnSpc>
            </a:pPr>
            <a:endParaRPr lang="zh-CN" altLang="en-US" dirty="0">
              <a:solidFill>
                <a:srgbClr val="FF0000"/>
              </a:solidFill>
              <a:latin typeface="微软雅黑" panose="020B0503020204020204" pitchFamily="34" charset="-122"/>
              <a:ea typeface="微软雅黑" panose="020B0503020204020204" pitchFamily="34" charset="-122"/>
            </a:endParaRPr>
          </a:p>
          <a:p>
            <a:pPr>
              <a:lnSpc>
                <a:spcPts val="2300"/>
              </a:lnSpc>
            </a:pPr>
            <a:r>
              <a:rPr lang="zh-CN" altLang="en-US" dirty="0">
                <a:solidFill>
                  <a:srgbClr val="FF0000"/>
                </a:solidFill>
                <a:latin typeface="微软雅黑" panose="020B0503020204020204" pitchFamily="34" charset="-122"/>
                <a:ea typeface="微软雅黑" panose="020B0503020204020204" pitchFamily="34" charset="-122"/>
              </a:rPr>
              <a:t>（四）采取贿赂、利益交换等不正当手段获得科研活动审批，获取科技计划项目（专项、基金等）、科研经费、荣誉、职务职称等；</a:t>
            </a:r>
          </a:p>
        </p:txBody>
      </p:sp>
      <p:sp>
        <p:nvSpPr>
          <p:cNvPr id="6" name="文本框 5"/>
          <p:cNvSpPr txBox="1"/>
          <p:nvPr/>
        </p:nvSpPr>
        <p:spPr>
          <a:xfrm>
            <a:off x="793750" y="1062355"/>
            <a:ext cx="3528060" cy="460375"/>
          </a:xfrm>
          <a:prstGeom prst="rect">
            <a:avLst/>
          </a:prstGeom>
          <a:noFill/>
        </p:spPr>
        <p:txBody>
          <a:bodyPr wrap="square" rtlCol="0">
            <a:spAutoFit/>
          </a:bodyPr>
          <a:lstStyle/>
          <a:p>
            <a:r>
              <a:rPr lang="zh-CN" altLang="en-US" sz="2400" b="1">
                <a:solidFill>
                  <a:srgbClr val="157E9F"/>
                </a:solidFill>
                <a:latin typeface="微软雅黑" panose="020B0503020204020204" pitchFamily="34" charset="-122"/>
                <a:ea typeface="微软雅黑" panose="020B0503020204020204" pitchFamily="34" charset="-122"/>
              </a:rPr>
              <a:t>常见学术不端行为：</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p:cNvSpPr txBox="1"/>
          <p:nvPr/>
        </p:nvSpPr>
        <p:spPr>
          <a:xfrm>
            <a:off x="1449865" y="235548"/>
            <a:ext cx="1905000" cy="422910"/>
          </a:xfrm>
          <a:prstGeom prst="rect">
            <a:avLst/>
          </a:prstGeom>
          <a:noFill/>
          <a:ln w="9525">
            <a:noFill/>
          </a:ln>
        </p:spPr>
        <p:txBody>
          <a:bodyPr wrap="none" lIns="65022" tIns="32511" rIns="65022" bIns="32511" anchor="t">
            <a:spAutoFit/>
          </a:bodyPr>
          <a:lstStyle/>
          <a:p>
            <a:pPr algn="l" defTabSz="599440"/>
            <a:r>
              <a:rPr lang="zh-CN" altLang="en-US" sz="2325" b="1">
                <a:solidFill>
                  <a:srgbClr val="E46C0A"/>
                </a:solidFill>
                <a:latin typeface="微软雅黑" panose="020B0503020204020204" pitchFamily="34" charset="-122"/>
                <a:ea typeface="微软雅黑" panose="020B0503020204020204" pitchFamily="34" charset="-122"/>
                <a:sym typeface="+mn-ea"/>
              </a:rPr>
              <a:t>科研项目方面</a:t>
            </a:r>
            <a:endParaRPr lang="zh-CN" altLang="en-US" sz="2325" b="1" dirty="0">
              <a:solidFill>
                <a:srgbClr val="E46C0A"/>
              </a:solidFill>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565785" y="1042670"/>
            <a:ext cx="8222615" cy="368300"/>
          </a:xfrm>
          <a:prstGeom prst="rect">
            <a:avLst/>
          </a:prstGeom>
          <a:noFill/>
        </p:spPr>
        <p:txBody>
          <a:bodyPr wrap="square" rtlCol="0">
            <a:spAutoFit/>
          </a:bodyPr>
          <a:lstStyle/>
          <a:p>
            <a:pPr eaLnBrk="1" hangingPunct="1">
              <a:defRPr/>
            </a:pPr>
            <a:r>
              <a:rPr lang="zh-CN" altLang="en-US" dirty="0">
                <a:solidFill>
                  <a:srgbClr val="FF0000"/>
                </a:solidFill>
                <a:effectLst/>
                <a:latin typeface="微软雅黑" panose="020B0503020204020204" pitchFamily="34" charset="-122"/>
                <a:ea typeface="微软雅黑" panose="020B0503020204020204" pitchFamily="34" charset="-122"/>
                <a:sym typeface="+mn-ea"/>
              </a:rPr>
              <a:t>科技部、国家基金委已启用申请书相似性检查自动比对服务，请勿抱有侥幸心理。</a:t>
            </a:r>
            <a:endParaRPr lang="zh-CN" altLang="en-US" b="1" dirty="0">
              <a:solidFill>
                <a:srgbClr val="FF0000"/>
              </a:solidFill>
              <a:effectLst/>
              <a:latin typeface="微软雅黑" panose="020B0503020204020204" pitchFamily="34" charset="-122"/>
              <a:ea typeface="微软雅黑" panose="020B0503020204020204" pitchFamily="34" charset="-122"/>
              <a:sym typeface="+mn-ea"/>
            </a:endParaRPr>
          </a:p>
        </p:txBody>
      </p:sp>
      <p:pic>
        <p:nvPicPr>
          <p:cNvPr id="378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315" y="1856105"/>
            <a:ext cx="337502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868420" y="1761490"/>
            <a:ext cx="5149215" cy="3330575"/>
          </a:xfrm>
          <a:prstGeom prst="rect">
            <a:avLst/>
          </a:prstGeom>
          <a:noFill/>
          <a:extLst>
            <a:ext uri="{909E8E84-426E-40DD-AFC4-6F175D3DCCD1}">
              <a14:hiddenFill xmlns:a14="http://schemas.microsoft.com/office/drawing/2010/main">
                <a:solidFill>
                  <a:schemeClr val="bg1"/>
                </a:solidFill>
              </a14:hiddenFill>
            </a:ext>
          </a:extLst>
        </p:spPr>
        <p:txBody>
          <a:bodyPr wrap="square" lIns="68580" tIns="34290" rIns="68580" bIns="34290">
            <a:spAutoFit/>
          </a:bodyPr>
          <a:lstStyle/>
          <a:p>
            <a:pPr>
              <a:spcBef>
                <a:spcPts val="1200"/>
              </a:spcBef>
              <a:spcAft>
                <a:spcPts val="1200"/>
              </a:spcAft>
            </a:pPr>
            <a:r>
              <a:rPr lang="en-US" altLang="zh-CN"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、当年申请项目与基金委已经资助项目之间整体相似率、摘要、立项依据、研究内容、研究方案中任一项≥</a:t>
            </a:r>
            <a:r>
              <a:rPr lang="en-US" altLang="zh-CN"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40%</a:t>
            </a:r>
            <a:r>
              <a:rPr lang="zh-CN" altLang="en-US"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1200"/>
              </a:spcBef>
              <a:spcAft>
                <a:spcPts val="1200"/>
              </a:spcAft>
            </a:pPr>
            <a:r>
              <a:rPr lang="en-US" altLang="zh-CN"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、当年申请项目与往年未获资助项目为不同申请人，且整体相似率、摘要、立项依据、研究内容、研究方案中任一项≥ </a:t>
            </a:r>
            <a:r>
              <a:rPr lang="en-US" altLang="zh-CN"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50%.</a:t>
            </a:r>
          </a:p>
          <a:p>
            <a:pPr>
              <a:spcBef>
                <a:spcPts val="1200"/>
              </a:spcBef>
              <a:spcAft>
                <a:spcPts val="1200"/>
              </a:spcAft>
            </a:pPr>
            <a:r>
              <a:rPr lang="en-US" altLang="zh-CN"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、同年高相似度申请项目属不同学部的，由两个科学部协商共同检查并处置。</a:t>
            </a:r>
            <a:endParaRPr lang="en-US" altLang="zh-CN"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u="sng"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1"/>
          <p:cNvSpPr>
            <a:spLocks noGrp="1"/>
          </p:cNvSpPr>
          <p:nvPr/>
        </p:nvSpPr>
        <p:spPr>
          <a:xfrm>
            <a:off x="643563" y="2121545"/>
            <a:ext cx="7467600"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3600" b="1">
                <a:solidFill>
                  <a:srgbClr val="157E9F"/>
                </a:solidFill>
                <a:latin typeface="微软雅黑" panose="020B0503020204020204" pitchFamily="34" charset="-122"/>
                <a:ea typeface="微软雅黑" panose="020B0503020204020204" pitchFamily="34" charset="-122"/>
                <a:sym typeface="+mn-ea"/>
              </a:rPr>
              <a:t>成果论文方面</a:t>
            </a:r>
          </a:p>
          <a:p>
            <a:pPr marL="0" indent="0" algn="ctr">
              <a:buNone/>
            </a:pPr>
            <a:endParaRPr lang="zh-CN" altLang="en-US" sz="3600" b="1" dirty="0">
              <a:solidFill>
                <a:srgbClr val="157E9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p:cNvSpPr txBox="1"/>
          <p:nvPr/>
        </p:nvSpPr>
        <p:spPr>
          <a:xfrm>
            <a:off x="1449865" y="235548"/>
            <a:ext cx="1905000" cy="422910"/>
          </a:xfrm>
          <a:prstGeom prst="rect">
            <a:avLst/>
          </a:prstGeom>
          <a:noFill/>
          <a:ln w="9525">
            <a:noFill/>
          </a:ln>
        </p:spPr>
        <p:txBody>
          <a:bodyPr wrap="none" lIns="65022" tIns="32511" rIns="65022" bIns="32511" anchor="t">
            <a:spAutoFit/>
          </a:bodyPr>
          <a:lstStyle/>
          <a:p>
            <a:pPr algn="l" defTabSz="599440"/>
            <a:r>
              <a:rPr lang="zh-CN" altLang="en-US" sz="2325" b="1">
                <a:solidFill>
                  <a:srgbClr val="E46C0A"/>
                </a:solidFill>
                <a:latin typeface="微软雅黑" panose="020B0503020204020204" pitchFamily="34" charset="-122"/>
                <a:ea typeface="微软雅黑" panose="020B0503020204020204" pitchFamily="34" charset="-122"/>
                <a:sym typeface="+mn-ea"/>
              </a:rPr>
              <a:t>成果论文方面</a:t>
            </a:r>
          </a:p>
        </p:txBody>
      </p:sp>
      <p:sp>
        <p:nvSpPr>
          <p:cNvPr id="6" name="文本框 5"/>
          <p:cNvSpPr txBox="1"/>
          <p:nvPr/>
        </p:nvSpPr>
        <p:spPr>
          <a:xfrm>
            <a:off x="374650" y="1184275"/>
            <a:ext cx="2858770" cy="460375"/>
          </a:xfrm>
          <a:prstGeom prst="rect">
            <a:avLst/>
          </a:prstGeom>
          <a:noFill/>
        </p:spPr>
        <p:txBody>
          <a:bodyPr wrap="square" rtlCol="0">
            <a:spAutoFit/>
          </a:bodyPr>
          <a:lstStyle/>
          <a:p>
            <a:r>
              <a:rPr lang="zh-CN" altLang="en-US" sz="2400" b="1">
                <a:solidFill>
                  <a:srgbClr val="157E9F"/>
                </a:solidFill>
                <a:latin typeface="微软雅黑" panose="020B0503020204020204" pitchFamily="34" charset="-122"/>
                <a:ea typeface="微软雅黑" panose="020B0503020204020204" pitchFamily="34" charset="-122"/>
              </a:rPr>
              <a:t>常见学术不端行为：</a:t>
            </a:r>
          </a:p>
        </p:txBody>
      </p:sp>
      <p:sp>
        <p:nvSpPr>
          <p:cNvPr id="4" name="矩形 3"/>
          <p:cNvSpPr/>
          <p:nvPr/>
        </p:nvSpPr>
        <p:spPr>
          <a:xfrm>
            <a:off x="260985" y="1900555"/>
            <a:ext cx="3338195" cy="2584450"/>
          </a:xfrm>
          <a:prstGeom prst="rect">
            <a:avLst/>
          </a:prstGeom>
        </p:spPr>
        <p:txBody>
          <a:bodyPr wrap="square">
            <a:spAutoFit/>
          </a:bodyPr>
          <a:lstStyle/>
          <a:p>
            <a:r>
              <a:rPr lang="zh-CN" altLang="en-US" dirty="0">
                <a:solidFill>
                  <a:srgbClr val="FF0000"/>
                </a:solidFill>
                <a:latin typeface="微软雅黑" panose="020B0503020204020204" pitchFamily="34" charset="-122"/>
                <a:ea typeface="微软雅黑" panose="020B0503020204020204" pitchFamily="34" charset="-122"/>
              </a:rPr>
              <a:t>（一）抄袭、剽窃、侵占他人</a:t>
            </a:r>
            <a:r>
              <a:rPr lang="zh-CN" altLang="en-US" dirty="0">
                <a:solidFill>
                  <a:srgbClr val="FF0000"/>
                </a:solidFill>
                <a:latin typeface="微软雅黑" panose="020B0503020204020204" pitchFamily="34" charset="-122"/>
                <a:ea typeface="微软雅黑" panose="020B0503020204020204" pitchFamily="34" charset="-122"/>
                <a:sym typeface="+mn-ea"/>
              </a:rPr>
              <a:t>研究成果</a:t>
            </a:r>
            <a:r>
              <a:rPr lang="zh-CN" altLang="en-US" dirty="0">
                <a:solidFill>
                  <a:srgbClr val="FF0000"/>
                </a:solidFill>
                <a:latin typeface="微软雅黑" panose="020B0503020204020204" pitchFamily="34" charset="-122"/>
                <a:ea typeface="微软雅黑" panose="020B0503020204020204" pitchFamily="34" charset="-122"/>
              </a:rPr>
              <a:t>；</a:t>
            </a:r>
          </a:p>
          <a:p>
            <a:endParaRPr lang="zh-CN" altLang="en-US" dirty="0">
              <a:solidFill>
                <a:srgbClr val="FF0000"/>
              </a:solidFill>
              <a:latin typeface="微软雅黑" panose="020B0503020204020204" pitchFamily="34" charset="-122"/>
              <a:ea typeface="微软雅黑" panose="020B0503020204020204" pitchFamily="34" charset="-122"/>
            </a:endParaRPr>
          </a:p>
          <a:p>
            <a:r>
              <a:rPr lang="zh-CN" altLang="en-US" dirty="0">
                <a:solidFill>
                  <a:srgbClr val="FF0000"/>
                </a:solidFill>
                <a:latin typeface="微软雅黑" panose="020B0503020204020204" pitchFamily="34" charset="-122"/>
                <a:ea typeface="微软雅黑" panose="020B0503020204020204" pitchFamily="34" charset="-122"/>
                <a:sym typeface="+mn-ea"/>
              </a:rPr>
              <a:t>（二）编造研究过程，伪造、篡改研究数据、图表、结论、检测报告或用户使用报告；</a:t>
            </a:r>
          </a:p>
          <a:p>
            <a:endParaRPr lang="zh-CN" altLang="en-US" dirty="0">
              <a:solidFill>
                <a:srgbClr val="FF0000"/>
              </a:solidFill>
              <a:latin typeface="微软雅黑" panose="020B0503020204020204" pitchFamily="34" charset="-122"/>
              <a:ea typeface="微软雅黑" panose="020B0503020204020204" pitchFamily="34" charset="-122"/>
            </a:endParaRPr>
          </a:p>
          <a:p>
            <a:r>
              <a:rPr lang="zh-CN" altLang="en-US" dirty="0">
                <a:solidFill>
                  <a:srgbClr val="FF0000"/>
                </a:solidFill>
                <a:latin typeface="微软雅黑" panose="020B0503020204020204" pitchFamily="34" charset="-122"/>
                <a:ea typeface="微软雅黑" panose="020B0503020204020204" pitchFamily="34" charset="-122"/>
                <a:sym typeface="+mn-ea"/>
              </a:rPr>
              <a:t>（三）违反奖励、专利等研究成果署名及论文发表规范；</a:t>
            </a:r>
          </a:p>
        </p:txBody>
      </p:sp>
      <p:sp>
        <p:nvSpPr>
          <p:cNvPr id="7" name="文本框 6"/>
          <p:cNvSpPr txBox="1"/>
          <p:nvPr/>
        </p:nvSpPr>
        <p:spPr>
          <a:xfrm>
            <a:off x="4243070" y="1313815"/>
            <a:ext cx="4597400" cy="3461385"/>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marL="342900" indent="-342900">
              <a:lnSpc>
                <a:spcPct val="150000"/>
              </a:lnSpc>
              <a:buFont typeface="Wingdings" panose="05000000000000000000" pitchFamily="2" charset="2"/>
              <a:buChar char="u"/>
            </a:pPr>
            <a:r>
              <a:rPr lang="en-US" altLang="zh-CN" sz="2000"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2015&amp;2017</a:t>
            </a:r>
            <a:r>
              <a:rPr lang="zh-CN" altLang="en-US" sz="2000"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年</a:t>
            </a:r>
            <a:r>
              <a:rPr lang="zh-CN" altLang="en-US"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两次集中撤稿事件：</a:t>
            </a:r>
            <a:endParaRPr lang="en-US" altLang="zh-CN"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pPr>
            <a:r>
              <a:rPr lang="zh-CN" altLang="en-US"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撤稿原因：</a:t>
            </a:r>
            <a:r>
              <a:rPr lang="zh-CN" altLang="en-US"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买卖论文、委托第三方代投论文、伪造论文评审意见</a:t>
            </a:r>
            <a:r>
              <a:rPr lang="zh-CN" altLang="en-US"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等</a:t>
            </a:r>
            <a:endParaRPr lang="en-US" altLang="zh-CN"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pPr>
            <a:r>
              <a:rPr lang="en-US" altLang="zh-CN"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60</a:t>
            </a:r>
            <a:r>
              <a:rPr lang="zh-CN" altLang="en-US"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篇涉及</a:t>
            </a:r>
            <a:r>
              <a:rPr lang="en-US" altLang="zh-CN"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NSFC</a:t>
            </a:r>
            <a:r>
              <a:rPr lang="zh-CN" altLang="en-US"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资助</a:t>
            </a:r>
            <a:endParaRPr lang="en-US" altLang="zh-CN"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pPr>
            <a:r>
              <a:rPr lang="zh-CN" altLang="en-US"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处理</a:t>
            </a:r>
            <a:r>
              <a:rPr lang="en-US" altLang="zh-CN"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134</a:t>
            </a:r>
            <a:r>
              <a:rPr lang="zh-CN" altLang="en-US"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位责任人和</a:t>
            </a:r>
            <a:r>
              <a:rPr lang="en-US" altLang="zh-CN"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个依托单位（取消申请资格</a:t>
            </a:r>
            <a:r>
              <a:rPr lang="en-US" altLang="zh-CN"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到</a:t>
            </a:r>
            <a:r>
              <a:rPr lang="en-US" altLang="zh-CN"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en-US"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年）</a:t>
            </a:r>
            <a:endParaRPr lang="en-US" altLang="zh-CN"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pPr>
            <a:r>
              <a:rPr lang="zh-CN" altLang="en-US"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终止</a:t>
            </a:r>
            <a:r>
              <a:rPr lang="en-US" altLang="zh-CN"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64</a:t>
            </a:r>
            <a:r>
              <a:rPr lang="zh-CN" altLang="en-US"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个在评项目</a:t>
            </a:r>
            <a:endParaRPr lang="en-US" altLang="zh-CN"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pPr>
            <a:r>
              <a:rPr lang="zh-CN" altLang="en-US"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撤销</a:t>
            </a:r>
            <a:r>
              <a:rPr lang="en-US" altLang="zh-CN"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74</a:t>
            </a:r>
            <a:r>
              <a:rPr lang="zh-CN" altLang="en-US" dirty="0">
                <a:solidFill>
                  <a:srgbClr val="157E9F"/>
                </a:solidFill>
                <a:latin typeface="微软雅黑" panose="020B0503020204020204" pitchFamily="34" charset="-122"/>
                <a:ea typeface="微软雅黑" panose="020B0503020204020204" pitchFamily="34" charset="-122"/>
                <a:cs typeface="微软雅黑" panose="020B0503020204020204" pitchFamily="34" charset="-122"/>
              </a:rPr>
              <a:t>个已资助项目</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1"/>
          <p:cNvSpPr>
            <a:spLocks noGrp="1"/>
          </p:cNvSpPr>
          <p:nvPr/>
        </p:nvSpPr>
        <p:spPr>
          <a:xfrm>
            <a:off x="643563" y="2121545"/>
            <a:ext cx="7467600"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3600" b="1">
                <a:solidFill>
                  <a:srgbClr val="157E9F"/>
                </a:solidFill>
                <a:latin typeface="微软雅黑" panose="020B0503020204020204" pitchFamily="34" charset="-122"/>
                <a:ea typeface="微软雅黑" panose="020B0503020204020204" pitchFamily="34" charset="-122"/>
                <a:sym typeface="+mn-ea"/>
              </a:rPr>
              <a:t>医学伦理方面</a:t>
            </a:r>
          </a:p>
          <a:p>
            <a:pPr marL="0" indent="0" algn="ctr">
              <a:buNone/>
            </a:pPr>
            <a:endParaRPr lang="zh-CN" altLang="en-US" sz="3600" b="1" dirty="0">
              <a:solidFill>
                <a:srgbClr val="157E9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66290" y="293052"/>
            <a:ext cx="5202555" cy="583565"/>
          </a:xfrm>
          <a:prstGeom prst="rect">
            <a:avLst/>
          </a:prstGeom>
          <a:noFill/>
        </p:spPr>
        <p:txBody>
          <a:bodyPr wrap="square" rtlCol="0">
            <a:spAutoFit/>
          </a:bodyPr>
          <a:lstStyle/>
          <a:p>
            <a:r>
              <a:rPr lang="zh-CN" altLang="en-US" sz="3200" dirty="0">
                <a:solidFill>
                  <a:srgbClr val="E46C0A"/>
                </a:solidFill>
                <a:latin typeface="微软雅黑" panose="020B0503020204020204" pitchFamily="34" charset="-122"/>
                <a:ea typeface="微软雅黑" panose="020B0503020204020204" pitchFamily="34" charset="-122"/>
                <a:sym typeface="+mn-ea"/>
              </a:rPr>
              <a:t>科研诚信是科技创新的基石</a:t>
            </a:r>
          </a:p>
        </p:txBody>
      </p:sp>
      <p:sp>
        <p:nvSpPr>
          <p:cNvPr id="3" name="内容占位符 2"/>
          <p:cNvSpPr>
            <a:spLocks noGrp="1"/>
          </p:cNvSpPr>
          <p:nvPr/>
        </p:nvSpPr>
        <p:spPr>
          <a:xfrm>
            <a:off x="217170" y="1182370"/>
            <a:ext cx="4622483" cy="2610485"/>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panose="05000000000000000000"/>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panose="05020102010507070707"/>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panose="05000000000000000000"/>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panose="05000000000000000000"/>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panose="05020102010507070707"/>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panose="05000000000000000000"/>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l">
              <a:lnSpc>
                <a:spcPct val="120000"/>
              </a:lnSpc>
              <a:buNone/>
            </a:pPr>
            <a:r>
              <a:rPr lang="zh-CN" altLang="en-US" dirty="0">
                <a:solidFill>
                  <a:srgbClr val="157E9F"/>
                </a:solidFill>
                <a:latin typeface="微软雅黑" panose="020B0503020204020204" pitchFamily="34" charset="-122"/>
                <a:ea typeface="微软雅黑" panose="020B0503020204020204" pitchFamily="34" charset="-122"/>
              </a:rPr>
              <a:t>诚信</a:t>
            </a:r>
            <a:r>
              <a:rPr lang="en-US" altLang="zh-CN" dirty="0">
                <a:solidFill>
                  <a:srgbClr val="157E9F"/>
                </a:solidFill>
                <a:latin typeface="微软雅黑" panose="020B0503020204020204" pitchFamily="34" charset="-122"/>
                <a:ea typeface="微软雅黑" panose="020B0503020204020204" pitchFamily="34" charset="-122"/>
              </a:rPr>
              <a:t>: </a:t>
            </a:r>
          </a:p>
          <a:p>
            <a:pPr>
              <a:lnSpc>
                <a:spcPct val="120000"/>
              </a:lnSpc>
              <a:buFont typeface="Arial" panose="020B0604020202020204" pitchFamily="34" charset="0"/>
              <a:buChar char="•"/>
            </a:pPr>
            <a:r>
              <a:rPr lang="zh-CN" altLang="en-US" dirty="0">
                <a:solidFill>
                  <a:srgbClr val="157E9F"/>
                </a:solidFill>
                <a:latin typeface="微软雅黑" panose="020B0503020204020204" pitchFamily="34" charset="-122"/>
                <a:ea typeface="微软雅黑" panose="020B0503020204020204" pitchFamily="34" charset="-122"/>
              </a:rPr>
              <a:t>人类社会共有的根本道德原则和行为准则</a:t>
            </a:r>
            <a:endParaRPr lang="en-US" altLang="zh-CN" dirty="0">
              <a:solidFill>
                <a:srgbClr val="157E9F"/>
              </a:solidFill>
              <a:latin typeface="微软雅黑" panose="020B0503020204020204" pitchFamily="34" charset="-122"/>
              <a:ea typeface="微软雅黑" panose="020B0503020204020204" pitchFamily="34" charset="-122"/>
            </a:endParaRPr>
          </a:p>
          <a:p>
            <a:pPr>
              <a:lnSpc>
                <a:spcPct val="120000"/>
              </a:lnSpc>
              <a:buFont typeface="Arial" panose="020B0604020202020204" pitchFamily="34" charset="0"/>
              <a:buChar char="•"/>
            </a:pPr>
            <a:r>
              <a:rPr lang="zh-CN" altLang="en-US" dirty="0">
                <a:solidFill>
                  <a:srgbClr val="157E9F"/>
                </a:solidFill>
                <a:latin typeface="微软雅黑" panose="020B0503020204020204" pitchFamily="34" charset="-122"/>
                <a:ea typeface="微软雅黑" panose="020B0503020204020204" pitchFamily="34" charset="-122"/>
              </a:rPr>
              <a:t>中华民族的传统美德</a:t>
            </a:r>
            <a:endParaRPr lang="en-US" altLang="zh-CN" dirty="0">
              <a:solidFill>
                <a:srgbClr val="157E9F"/>
              </a:solidFill>
              <a:latin typeface="微软雅黑" panose="020B0503020204020204" pitchFamily="34" charset="-122"/>
              <a:ea typeface="微软雅黑" panose="020B0503020204020204" pitchFamily="34" charset="-122"/>
            </a:endParaRPr>
          </a:p>
          <a:p>
            <a:pPr>
              <a:lnSpc>
                <a:spcPct val="120000"/>
              </a:lnSpc>
              <a:buFont typeface="Arial" panose="020B0604020202020204" pitchFamily="34" charset="0"/>
              <a:buChar char="•"/>
            </a:pPr>
            <a:r>
              <a:rPr lang="zh-CN" altLang="en-US" dirty="0">
                <a:solidFill>
                  <a:srgbClr val="157E9F"/>
                </a:solidFill>
                <a:latin typeface="微软雅黑" panose="020B0503020204020204" pitchFamily="34" charset="-122"/>
                <a:ea typeface="微软雅黑" panose="020B0503020204020204" pitchFamily="34" charset="-122"/>
              </a:rPr>
              <a:t>社会主义核心价值观</a:t>
            </a:r>
            <a:endParaRPr lang="en-US" altLang="zh-CN" dirty="0">
              <a:solidFill>
                <a:srgbClr val="157E9F"/>
              </a:solidFill>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A245FEF8-05B0-49EB-945C-24E881392670}"/>
              </a:ext>
            </a:extLst>
          </p:cNvPr>
          <p:cNvSpPr txBox="1"/>
          <p:nvPr/>
        </p:nvSpPr>
        <p:spPr>
          <a:xfrm>
            <a:off x="1910080" y="4411028"/>
            <a:ext cx="5584190" cy="584775"/>
          </a:xfrm>
          <a:prstGeom prst="rect">
            <a:avLst/>
          </a:prstGeom>
          <a:noFill/>
        </p:spPr>
        <p:txBody>
          <a:bodyPr wrap="square" rtlCol="0">
            <a:spAutoFit/>
          </a:bodyPr>
          <a:lstStyle/>
          <a:p>
            <a:r>
              <a:rPr lang="zh-CN" altLang="en-US" sz="3200" dirty="0">
                <a:solidFill>
                  <a:srgbClr val="E46C0A"/>
                </a:solidFill>
                <a:latin typeface="微软雅黑" panose="020B0503020204020204" pitchFamily="34" charset="-122"/>
                <a:ea typeface="微软雅黑" panose="020B0503020204020204" pitchFamily="34" charset="-122"/>
                <a:sym typeface="+mn-ea"/>
              </a:rPr>
              <a:t>学术不端是科技创新的绊脚石</a:t>
            </a:r>
          </a:p>
        </p:txBody>
      </p:sp>
      <p:pic>
        <p:nvPicPr>
          <p:cNvPr id="1026" name="Picture 2" descr="See the source image">
            <a:extLst>
              <a:ext uri="{FF2B5EF4-FFF2-40B4-BE49-F238E27FC236}">
                <a16:creationId xmlns:a16="http://schemas.microsoft.com/office/drawing/2014/main" id="{9B9A7626-5141-4F5A-A6F7-460DE5D825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7263" y="1143635"/>
            <a:ext cx="4289636" cy="28562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p:cNvSpPr txBox="1"/>
          <p:nvPr/>
        </p:nvSpPr>
        <p:spPr>
          <a:xfrm>
            <a:off x="1449865" y="235548"/>
            <a:ext cx="1905000" cy="422910"/>
          </a:xfrm>
          <a:prstGeom prst="rect">
            <a:avLst/>
          </a:prstGeom>
          <a:noFill/>
          <a:ln w="9525">
            <a:noFill/>
          </a:ln>
        </p:spPr>
        <p:txBody>
          <a:bodyPr wrap="none" lIns="65022" tIns="32511" rIns="65022" bIns="32511" anchor="t">
            <a:spAutoFit/>
          </a:bodyPr>
          <a:lstStyle/>
          <a:p>
            <a:pPr algn="l" defTabSz="599440"/>
            <a:r>
              <a:rPr lang="zh-CN" altLang="en-US" sz="2325" b="1">
                <a:solidFill>
                  <a:srgbClr val="E46C0A"/>
                </a:solidFill>
                <a:latin typeface="微软雅黑" panose="020B0503020204020204" pitchFamily="34" charset="-122"/>
                <a:ea typeface="微软雅黑" panose="020B0503020204020204" pitchFamily="34" charset="-122"/>
                <a:sym typeface="+mn-ea"/>
              </a:rPr>
              <a:t>医学伦理方面</a:t>
            </a:r>
          </a:p>
        </p:txBody>
      </p:sp>
      <p:sp>
        <p:nvSpPr>
          <p:cNvPr id="15" name="矩形 14"/>
          <p:cNvSpPr/>
          <p:nvPr/>
        </p:nvSpPr>
        <p:spPr>
          <a:xfrm>
            <a:off x="254071" y="984968"/>
            <a:ext cx="8792823" cy="2530475"/>
          </a:xfrm>
          <a:prstGeom prst="rect">
            <a:avLst/>
          </a:prstGeom>
        </p:spPr>
        <p:txBody>
          <a:bodyPr wrap="square" lIns="68580" tIns="34290" rIns="68580" bIns="34290">
            <a:spAutoFit/>
          </a:bodyPr>
          <a:lstStyle/>
          <a:p>
            <a:pPr defTabSz="685800" eaLnBrk="0" fontAlgn="base" hangingPunct="0">
              <a:lnSpc>
                <a:spcPct val="200000"/>
              </a:lnSpc>
              <a:spcBef>
                <a:spcPct val="0"/>
              </a:spcBef>
              <a:spcAft>
                <a:spcPct val="0"/>
              </a:spcAft>
              <a:defRPr/>
            </a:pPr>
            <a:r>
              <a:rPr lang="zh-CN" altLang="en-US" sz="1600" dirty="0">
                <a:solidFill>
                  <a:srgbClr val="157E9F"/>
                </a:solidFill>
                <a:effectLst/>
                <a:latin typeface="微软雅黑" panose="020B0503020204020204" pitchFamily="34" charset="-122"/>
                <a:ea typeface="微软雅黑" panose="020B0503020204020204" pitchFamily="34" charset="-122"/>
              </a:rPr>
              <a:t>  南方科技大学医学伦理审查流程：</a:t>
            </a:r>
            <a:endParaRPr lang="en-US" altLang="zh-CN" sz="1600" dirty="0">
              <a:solidFill>
                <a:srgbClr val="157E9F"/>
              </a:solidFill>
              <a:effectLst/>
              <a:latin typeface="微软雅黑" panose="020B0503020204020204" pitchFamily="34" charset="-122"/>
              <a:ea typeface="微软雅黑" panose="020B0503020204020204" pitchFamily="34" charset="-122"/>
            </a:endParaRPr>
          </a:p>
          <a:p>
            <a:pPr defTabSz="685800" eaLnBrk="0" fontAlgn="base" hangingPunct="0">
              <a:lnSpc>
                <a:spcPct val="200000"/>
              </a:lnSpc>
              <a:spcBef>
                <a:spcPct val="0"/>
              </a:spcBef>
              <a:spcAft>
                <a:spcPct val="0"/>
              </a:spcAft>
              <a:defRPr/>
            </a:pPr>
            <a:endParaRPr lang="en-US" altLang="zh-CN" sz="1600" dirty="0">
              <a:solidFill>
                <a:srgbClr val="157E9F"/>
              </a:solidFill>
              <a:effectLst/>
              <a:latin typeface="微软雅黑" panose="020B0503020204020204" pitchFamily="34" charset="-122"/>
              <a:ea typeface="微软雅黑" panose="020B0503020204020204" pitchFamily="34" charset="-122"/>
            </a:endParaRPr>
          </a:p>
          <a:p>
            <a:pPr defTabSz="685800" eaLnBrk="0" fontAlgn="base" hangingPunct="0">
              <a:lnSpc>
                <a:spcPct val="200000"/>
              </a:lnSpc>
              <a:spcBef>
                <a:spcPct val="0"/>
              </a:spcBef>
              <a:spcAft>
                <a:spcPct val="0"/>
              </a:spcAft>
              <a:defRPr/>
            </a:pPr>
            <a:endParaRPr lang="en-US" altLang="zh-CN" sz="1600" dirty="0">
              <a:solidFill>
                <a:srgbClr val="157E9F"/>
              </a:solidFill>
              <a:effectLst/>
              <a:latin typeface="微软雅黑" panose="020B0503020204020204" pitchFamily="34" charset="-122"/>
              <a:ea typeface="微软雅黑" panose="020B0503020204020204" pitchFamily="34" charset="-122"/>
            </a:endParaRPr>
          </a:p>
          <a:p>
            <a:pPr defTabSz="685800" eaLnBrk="0" fontAlgn="base" hangingPunct="0">
              <a:lnSpc>
                <a:spcPct val="200000"/>
              </a:lnSpc>
              <a:spcBef>
                <a:spcPct val="0"/>
              </a:spcBef>
              <a:spcAft>
                <a:spcPct val="0"/>
              </a:spcAft>
              <a:defRPr/>
            </a:pPr>
            <a:r>
              <a:rPr lang="zh-CN" altLang="en-US" sz="1600" dirty="0">
                <a:solidFill>
                  <a:srgbClr val="157E9F"/>
                </a:solidFill>
                <a:effectLst/>
                <a:latin typeface="微软雅黑" panose="020B0503020204020204" pitchFamily="34" charset="-122"/>
                <a:ea typeface="微软雅黑" panose="020B0503020204020204" pitchFamily="34" charset="-122"/>
              </a:rPr>
              <a:t>申请人登录</a:t>
            </a:r>
            <a:r>
              <a:rPr lang="en-US" altLang="zh-CN" sz="1600" dirty="0">
                <a:solidFill>
                  <a:srgbClr val="157E9F"/>
                </a:solidFill>
                <a:effectLst/>
                <a:latin typeface="微软雅黑" panose="020B0503020204020204" pitchFamily="34" charset="-122"/>
                <a:ea typeface="微软雅黑" panose="020B0503020204020204" pitchFamily="34" charset="-122"/>
              </a:rPr>
              <a:t>OA</a:t>
            </a:r>
            <a:r>
              <a:rPr lang="zh-CN" altLang="en-US" sz="1600" dirty="0">
                <a:solidFill>
                  <a:srgbClr val="157E9F"/>
                </a:solidFill>
                <a:effectLst/>
                <a:latin typeface="微软雅黑" panose="020B0503020204020204" pitchFamily="34" charset="-122"/>
                <a:ea typeface="微软雅黑" panose="020B0503020204020204" pitchFamily="34" charset="-122"/>
              </a:rPr>
              <a:t>系统</a:t>
            </a:r>
            <a:r>
              <a:rPr lang="en-US" altLang="zh-CN" sz="1600" dirty="0">
                <a:solidFill>
                  <a:srgbClr val="157E9F"/>
                </a:solidFill>
                <a:effectLst/>
                <a:latin typeface="微软雅黑" panose="020B0503020204020204" pitchFamily="34" charset="-122"/>
                <a:ea typeface="微软雅黑" panose="020B0503020204020204" pitchFamily="34" charset="-122"/>
              </a:rPr>
              <a:t>-</a:t>
            </a:r>
            <a:r>
              <a:rPr lang="zh-CN" altLang="en-US" sz="1600" dirty="0">
                <a:solidFill>
                  <a:srgbClr val="157E9F"/>
                </a:solidFill>
                <a:effectLst/>
                <a:latin typeface="微软雅黑" panose="020B0503020204020204" pitchFamily="34" charset="-122"/>
                <a:ea typeface="微软雅黑" panose="020B0503020204020204" pitchFamily="34" charset="-122"/>
                <a:sym typeface="+mn-ea"/>
              </a:rPr>
              <a:t>科研呈批</a:t>
            </a:r>
            <a:r>
              <a:rPr lang="en-US" altLang="zh-CN" sz="1600" dirty="0">
                <a:solidFill>
                  <a:srgbClr val="157E9F"/>
                </a:solidFill>
                <a:effectLst/>
                <a:latin typeface="微软雅黑" panose="020B0503020204020204" pitchFamily="34" charset="-122"/>
                <a:ea typeface="微软雅黑" panose="020B0503020204020204" pitchFamily="34" charset="-122"/>
                <a:sym typeface="+mn-ea"/>
              </a:rPr>
              <a:t>-</a:t>
            </a:r>
            <a:r>
              <a:rPr lang="zh-CN" altLang="en-US" sz="1600" dirty="0">
                <a:solidFill>
                  <a:srgbClr val="157E9F"/>
                </a:solidFill>
                <a:effectLst/>
                <a:latin typeface="微软雅黑" panose="020B0503020204020204" pitchFamily="34" charset="-122"/>
                <a:ea typeface="微软雅黑" panose="020B0503020204020204" pitchFamily="34" charset="-122"/>
                <a:sym typeface="+mn-ea"/>
              </a:rPr>
              <a:t>医学伦理审查申请，</a:t>
            </a:r>
            <a:r>
              <a:rPr lang="zh-CN" altLang="en-US" sz="1600" dirty="0">
                <a:solidFill>
                  <a:srgbClr val="157E9F"/>
                </a:solidFill>
                <a:effectLst/>
                <a:latin typeface="微软雅黑" panose="020B0503020204020204" pitchFamily="34" charset="-122"/>
                <a:ea typeface="微软雅黑" panose="020B0503020204020204" pitchFamily="34" charset="-122"/>
              </a:rPr>
              <a:t>医学伦理委员会评审后将出具”医学伦理表决书“给各院系用于项目申请、文章发表。（医学伦理委员会秘书：马德章。）</a:t>
            </a:r>
          </a:p>
        </p:txBody>
      </p:sp>
      <p:sp>
        <p:nvSpPr>
          <p:cNvPr id="16" name="矩形 15"/>
          <p:cNvSpPr/>
          <p:nvPr/>
        </p:nvSpPr>
        <p:spPr>
          <a:xfrm>
            <a:off x="1061043" y="1829179"/>
            <a:ext cx="1457885" cy="544364"/>
          </a:xfrm>
          <a:prstGeom prst="rect">
            <a:avLst/>
          </a:prstGeom>
          <a:solidFill>
            <a:schemeClr val="accent1">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申请人</a:t>
            </a:r>
            <a:endParaRPr lang="en-US" altLang="zh-CN" b="1" dirty="0">
              <a:solidFill>
                <a:schemeClr val="tx1"/>
              </a:solidFill>
              <a:latin typeface="微软雅黑" panose="020B0503020204020204" pitchFamily="34" charset="-122"/>
              <a:ea typeface="微软雅黑" panose="020B0503020204020204" pitchFamily="34" charset="-122"/>
            </a:endParaRPr>
          </a:p>
          <a:p>
            <a:pPr algn="ctr"/>
            <a:r>
              <a:rPr lang="zh-CN" altLang="en-US" sz="1100" b="1" dirty="0">
                <a:solidFill>
                  <a:srgbClr val="FF0000"/>
                </a:solidFill>
              </a:rPr>
              <a:t>（必须通过伦理培训）</a:t>
            </a:r>
          </a:p>
        </p:txBody>
      </p:sp>
      <p:sp>
        <p:nvSpPr>
          <p:cNvPr id="17" name="右箭头 16"/>
          <p:cNvSpPr/>
          <p:nvPr/>
        </p:nvSpPr>
        <p:spPr>
          <a:xfrm>
            <a:off x="2571303" y="2181758"/>
            <a:ext cx="648072" cy="13568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8" name="矩形 17"/>
          <p:cNvSpPr/>
          <p:nvPr/>
        </p:nvSpPr>
        <p:spPr>
          <a:xfrm>
            <a:off x="5500102" y="1793365"/>
            <a:ext cx="1975752" cy="524073"/>
          </a:xfrm>
          <a:prstGeom prst="rect">
            <a:avLst/>
          </a:prstGeom>
          <a:solidFill>
            <a:schemeClr val="accent1">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医学伦理委员会</a:t>
            </a:r>
          </a:p>
        </p:txBody>
      </p:sp>
      <p:sp>
        <p:nvSpPr>
          <p:cNvPr id="19" name="矩形 18"/>
          <p:cNvSpPr/>
          <p:nvPr/>
        </p:nvSpPr>
        <p:spPr>
          <a:xfrm>
            <a:off x="3364249" y="1839324"/>
            <a:ext cx="1296144" cy="48711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院系</a:t>
            </a:r>
          </a:p>
        </p:txBody>
      </p:sp>
      <p:sp>
        <p:nvSpPr>
          <p:cNvPr id="20" name="右箭头 19"/>
          <p:cNvSpPr/>
          <p:nvPr/>
        </p:nvSpPr>
        <p:spPr>
          <a:xfrm>
            <a:off x="4714000" y="2181758"/>
            <a:ext cx="648072" cy="13568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1" name="右箭头 20"/>
          <p:cNvSpPr/>
          <p:nvPr/>
        </p:nvSpPr>
        <p:spPr>
          <a:xfrm rot="10800000">
            <a:off x="4714000" y="1903485"/>
            <a:ext cx="648072" cy="135680"/>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2" name="右箭头 21"/>
          <p:cNvSpPr/>
          <p:nvPr/>
        </p:nvSpPr>
        <p:spPr>
          <a:xfrm rot="10800000">
            <a:off x="2587709" y="1919721"/>
            <a:ext cx="648072" cy="135680"/>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矩形 13"/>
          <p:cNvSpPr/>
          <p:nvPr/>
        </p:nvSpPr>
        <p:spPr>
          <a:xfrm>
            <a:off x="1061383" y="3710930"/>
            <a:ext cx="6336704" cy="1130300"/>
          </a:xfrm>
          <a:prstGeom prst="rect">
            <a:avLst/>
          </a:prstGeom>
        </p:spPr>
        <p:txBody>
          <a:bodyPr wrap="square" lIns="68580" tIns="34290" rIns="68580" bIns="34290">
            <a:spAutoFit/>
          </a:bodyPr>
          <a:lstStyle/>
          <a:p>
            <a:pPr lvl="0" eaLnBrk="0" fontAlgn="base" hangingPunct="0">
              <a:lnSpc>
                <a:spcPct val="150000"/>
              </a:lnSpc>
              <a:spcBef>
                <a:spcPct val="0"/>
              </a:spcBef>
              <a:spcAft>
                <a:spcPct val="0"/>
              </a:spcAft>
              <a:defRPr/>
            </a:pPr>
            <a:r>
              <a:rPr lang="zh-CN" altLang="en-US" sz="1400" dirty="0">
                <a:solidFill>
                  <a:srgbClr val="157E9F"/>
                </a:solidFill>
                <a:effectLst/>
                <a:latin typeface="微软雅黑" panose="020B0503020204020204" pitchFamily="34" charset="-122"/>
                <a:ea typeface="微软雅黑" panose="020B0503020204020204" pitchFamily="34" charset="-122"/>
              </a:rPr>
              <a:t>医学伦理审查项目：</a:t>
            </a:r>
            <a:r>
              <a:rPr lang="zh-CN" altLang="en-US" sz="1400" b="1" dirty="0">
                <a:solidFill>
                  <a:srgbClr val="157E9F"/>
                </a:solidFill>
                <a:effectLst/>
                <a:latin typeface="微软雅黑" panose="020B0503020204020204" pitchFamily="34" charset="-122"/>
                <a:ea typeface="微软雅黑" panose="020B0503020204020204" pitchFamily="34" charset="-122"/>
              </a:rPr>
              <a:t>涉及人的研究</a:t>
            </a:r>
            <a:endParaRPr lang="en-US" altLang="zh-CN" sz="1400" b="1" dirty="0">
              <a:solidFill>
                <a:srgbClr val="157E9F"/>
              </a:solidFill>
              <a:effectLst/>
              <a:latin typeface="微软雅黑" panose="020B0503020204020204" pitchFamily="34" charset="-122"/>
              <a:ea typeface="微软雅黑" panose="020B0503020204020204" pitchFamily="34" charset="-122"/>
            </a:endParaRPr>
          </a:p>
          <a:p>
            <a:pPr lvl="0" eaLnBrk="0" fontAlgn="base" hangingPunct="0">
              <a:lnSpc>
                <a:spcPct val="150000"/>
              </a:lnSpc>
              <a:spcBef>
                <a:spcPct val="0"/>
              </a:spcBef>
              <a:spcAft>
                <a:spcPct val="0"/>
              </a:spcAft>
              <a:defRPr/>
            </a:pPr>
            <a:endParaRPr lang="zh-CN" altLang="en-US" sz="400" dirty="0">
              <a:solidFill>
                <a:srgbClr val="157E9F"/>
              </a:solidFill>
              <a:effectLst/>
              <a:latin typeface="微软雅黑" panose="020B0503020204020204" pitchFamily="34" charset="-122"/>
              <a:ea typeface="微软雅黑" panose="020B0503020204020204" pitchFamily="34" charset="-122"/>
            </a:endParaRPr>
          </a:p>
          <a:p>
            <a:pPr lvl="0" eaLnBrk="0" fontAlgn="base" hangingPunct="0">
              <a:lnSpc>
                <a:spcPct val="150000"/>
              </a:lnSpc>
              <a:spcBef>
                <a:spcPct val="0"/>
              </a:spcBef>
              <a:spcAft>
                <a:spcPct val="0"/>
              </a:spcAft>
              <a:defRPr/>
            </a:pPr>
            <a:r>
              <a:rPr lang="zh-CN" altLang="en-US" sz="1400" dirty="0">
                <a:solidFill>
                  <a:srgbClr val="157E9F"/>
                </a:solidFill>
                <a:effectLst/>
                <a:latin typeface="微软雅黑" panose="020B0503020204020204" pitchFamily="34" charset="-122"/>
                <a:ea typeface="微软雅黑" panose="020B0503020204020204" pitchFamily="34" charset="-122"/>
              </a:rPr>
              <a:t>人体受试者：以人为研究对象，通过对其进行干预或互动来收集数据或/和个人信息，这些人被称为人体受试者。</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
          </p:nvPr>
        </p:nvSpPr>
        <p:spPr>
          <a:xfrm>
            <a:off x="643563" y="2121545"/>
            <a:ext cx="7467600" cy="792088"/>
          </a:xfrm>
        </p:spPr>
        <p:txBody>
          <a:bodyPr>
            <a:normAutofit/>
          </a:bodyPr>
          <a:lstStyle/>
          <a:p>
            <a:pPr marL="0" indent="0" algn="ctr">
              <a:buNone/>
            </a:pPr>
            <a:r>
              <a:rPr lang="zh-CN" altLang="en-US" sz="3600" b="1" dirty="0">
                <a:solidFill>
                  <a:srgbClr val="157E9F"/>
                </a:solidFill>
                <a:latin typeface="微软雅黑" panose="020B0503020204020204" pitchFamily="34" charset="-122"/>
                <a:ea typeface="微软雅黑" panose="020B0503020204020204" pitchFamily="34" charset="-122"/>
              </a:rPr>
              <a:t>案例通报</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p:cNvSpPr txBox="1"/>
          <p:nvPr/>
        </p:nvSpPr>
        <p:spPr>
          <a:xfrm>
            <a:off x="1449865" y="235548"/>
            <a:ext cx="1313180" cy="422910"/>
          </a:xfrm>
          <a:prstGeom prst="rect">
            <a:avLst/>
          </a:prstGeom>
          <a:noFill/>
          <a:ln w="9525">
            <a:noFill/>
          </a:ln>
        </p:spPr>
        <p:txBody>
          <a:bodyPr wrap="none" lIns="65022" tIns="32511" rIns="65022" bIns="32511" anchor="t">
            <a:spAutoFit/>
          </a:bodyPr>
          <a:lstStyle/>
          <a:p>
            <a:pPr algn="l" defTabSz="599440"/>
            <a:r>
              <a:rPr lang="zh-CN" altLang="en-US" sz="2325" b="1">
                <a:solidFill>
                  <a:srgbClr val="E46C0A"/>
                </a:solidFill>
                <a:latin typeface="微软雅黑" panose="020B0503020204020204" pitchFamily="34" charset="-122"/>
                <a:ea typeface="微软雅黑" panose="020B0503020204020204" pitchFamily="34" charset="-122"/>
                <a:sym typeface="+mn-ea"/>
              </a:rPr>
              <a:t>案例通报</a:t>
            </a:r>
          </a:p>
        </p:txBody>
      </p:sp>
      <p:sp>
        <p:nvSpPr>
          <p:cNvPr id="4" name="矩形 3"/>
          <p:cNvSpPr/>
          <p:nvPr/>
        </p:nvSpPr>
        <p:spPr>
          <a:xfrm>
            <a:off x="1662430" y="991870"/>
            <a:ext cx="6170295" cy="398780"/>
          </a:xfrm>
          <a:prstGeom prst="rect">
            <a:avLst/>
          </a:prstGeom>
          <a:noFill/>
          <a:extLst>
            <a:ext uri="{909E8E84-426E-40DD-AFC4-6F175D3DCCD1}">
              <a14:hiddenFill xmlns:a14="http://schemas.microsoft.com/office/drawing/2010/main">
                <a:solidFill>
                  <a:srgbClr val="FFFF00"/>
                </a:solidFill>
              </a14:hiddenFill>
            </a:ext>
          </a:extLst>
        </p:spPr>
        <p:txBody>
          <a:bodyPr wrap="square">
            <a:spAutoFit/>
          </a:bodyPr>
          <a:lstStyle/>
          <a:p>
            <a:r>
              <a:rPr lang="zh-CN" altLang="zh-CN"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邢立达（地大北京）nature撤稿事件</a:t>
            </a:r>
          </a:p>
        </p:txBody>
      </p:sp>
      <p:pic>
        <p:nvPicPr>
          <p:cNvPr id="8" name="图片 7"/>
          <p:cNvPicPr>
            <a:picLocks noChangeAspect="1"/>
          </p:cNvPicPr>
          <p:nvPr/>
        </p:nvPicPr>
        <p:blipFill>
          <a:blip r:embed="rId3"/>
          <a:srcRect b="21232"/>
          <a:stretch>
            <a:fillRect/>
          </a:stretch>
        </p:blipFill>
        <p:spPr>
          <a:xfrm>
            <a:off x="369570" y="1620520"/>
            <a:ext cx="8105140" cy="326580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p:cNvSpPr txBox="1"/>
          <p:nvPr/>
        </p:nvSpPr>
        <p:spPr>
          <a:xfrm>
            <a:off x="1449865" y="235548"/>
            <a:ext cx="1313180" cy="422910"/>
          </a:xfrm>
          <a:prstGeom prst="rect">
            <a:avLst/>
          </a:prstGeom>
          <a:noFill/>
          <a:ln w="9525">
            <a:noFill/>
          </a:ln>
        </p:spPr>
        <p:txBody>
          <a:bodyPr wrap="none" lIns="65022" tIns="32511" rIns="65022" bIns="32511" anchor="t">
            <a:spAutoFit/>
          </a:bodyPr>
          <a:lstStyle/>
          <a:p>
            <a:pPr algn="l" defTabSz="599440"/>
            <a:r>
              <a:rPr lang="zh-CN" altLang="en-US" sz="2325" b="1">
                <a:solidFill>
                  <a:srgbClr val="E46C0A"/>
                </a:solidFill>
                <a:latin typeface="微软雅黑" panose="020B0503020204020204" pitchFamily="34" charset="-122"/>
                <a:ea typeface="微软雅黑" panose="020B0503020204020204" pitchFamily="34" charset="-122"/>
                <a:sym typeface="+mn-ea"/>
              </a:rPr>
              <a:t>案例通报</a:t>
            </a:r>
          </a:p>
        </p:txBody>
      </p:sp>
      <p:pic>
        <p:nvPicPr>
          <p:cNvPr id="7" name="图片 6"/>
          <p:cNvPicPr>
            <a:picLocks noChangeAspect="1"/>
          </p:cNvPicPr>
          <p:nvPr/>
        </p:nvPicPr>
        <p:blipFill>
          <a:blip r:embed="rId3"/>
          <a:stretch>
            <a:fillRect/>
          </a:stretch>
        </p:blipFill>
        <p:spPr>
          <a:xfrm>
            <a:off x="3402965" y="30480"/>
            <a:ext cx="5420360" cy="5083175"/>
          </a:xfrm>
          <a:prstGeom prst="rect">
            <a:avLst/>
          </a:prstGeom>
        </p:spPr>
      </p:pic>
      <p:sp>
        <p:nvSpPr>
          <p:cNvPr id="6" name="矩形 5"/>
          <p:cNvSpPr/>
          <p:nvPr/>
        </p:nvSpPr>
        <p:spPr>
          <a:xfrm>
            <a:off x="741680" y="2339975"/>
            <a:ext cx="2263775" cy="645160"/>
          </a:xfrm>
          <a:prstGeom prst="rect">
            <a:avLst/>
          </a:prstGeom>
          <a:noFill/>
          <a:extLst>
            <a:ext uri="{909E8E84-426E-40DD-AFC4-6F175D3DCCD1}">
              <a14:hiddenFill xmlns:a14="http://schemas.microsoft.com/office/drawing/2010/main">
                <a:solidFill>
                  <a:srgbClr val="FFFF00"/>
                </a:solidFill>
              </a14:hiddenFill>
            </a:ext>
          </a:extLst>
        </p:spPr>
        <p:txBody>
          <a:bodyPr wrap="square">
            <a:spAutoFit/>
          </a:bodyPr>
          <a:lstStyle/>
          <a:p>
            <a:r>
              <a:rPr lang="zh-CN" altLang="zh-CN"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李红良（武大）被举报长期论文造假事件</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p:cNvSpPr txBox="1"/>
          <p:nvPr/>
        </p:nvSpPr>
        <p:spPr>
          <a:xfrm>
            <a:off x="1449865" y="235548"/>
            <a:ext cx="1313180" cy="422910"/>
          </a:xfrm>
          <a:prstGeom prst="rect">
            <a:avLst/>
          </a:prstGeom>
          <a:noFill/>
          <a:ln w="9525">
            <a:noFill/>
          </a:ln>
        </p:spPr>
        <p:txBody>
          <a:bodyPr wrap="none" lIns="65022" tIns="32511" rIns="65022" bIns="32511" anchor="t">
            <a:spAutoFit/>
          </a:bodyPr>
          <a:lstStyle/>
          <a:p>
            <a:pPr algn="l" defTabSz="599440"/>
            <a:r>
              <a:rPr lang="zh-CN" altLang="en-US" sz="2325" b="1">
                <a:solidFill>
                  <a:srgbClr val="E46C0A"/>
                </a:solidFill>
                <a:latin typeface="微软雅黑" panose="020B0503020204020204" pitchFamily="34" charset="-122"/>
                <a:ea typeface="微软雅黑" panose="020B0503020204020204" pitchFamily="34" charset="-122"/>
                <a:sym typeface="+mn-ea"/>
              </a:rPr>
              <a:t>案例通报</a:t>
            </a:r>
          </a:p>
        </p:txBody>
      </p:sp>
      <p:sp>
        <p:nvSpPr>
          <p:cNvPr id="6" name="矩形 5"/>
          <p:cNvSpPr/>
          <p:nvPr/>
        </p:nvSpPr>
        <p:spPr>
          <a:xfrm>
            <a:off x="1486535" y="792480"/>
            <a:ext cx="6170295" cy="368300"/>
          </a:xfrm>
          <a:prstGeom prst="rect">
            <a:avLst/>
          </a:prstGeom>
          <a:noFill/>
          <a:extLst>
            <a:ext uri="{909E8E84-426E-40DD-AFC4-6F175D3DCCD1}">
              <a14:hiddenFill xmlns:a14="http://schemas.microsoft.com/office/drawing/2010/main">
                <a:solidFill>
                  <a:srgbClr val="FFFF00"/>
                </a:solidFill>
              </a14:hiddenFill>
            </a:ext>
          </a:extLst>
        </p:spPr>
        <p:txBody>
          <a:bodyPr wrap="square">
            <a:spAutoFit/>
          </a:bodyPr>
          <a:lstStyle/>
          <a:p>
            <a:r>
              <a:rPr lang="zh-CN" altLang="zh-CN"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吴艳（地大武汉）等被举报</a:t>
            </a:r>
            <a:r>
              <a:rPr lang="en-US" altLang="zh-CN"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Science</a:t>
            </a:r>
            <a:r>
              <a:rPr lang="zh-CN" altLang="zh-CN"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论文造假事件</a:t>
            </a:r>
          </a:p>
        </p:txBody>
      </p:sp>
      <p:pic>
        <p:nvPicPr>
          <p:cNvPr id="4" name="图片 3"/>
          <p:cNvPicPr>
            <a:picLocks noChangeAspect="1"/>
          </p:cNvPicPr>
          <p:nvPr/>
        </p:nvPicPr>
        <p:blipFill>
          <a:blip r:embed="rId3"/>
          <a:stretch>
            <a:fillRect/>
          </a:stretch>
        </p:blipFill>
        <p:spPr>
          <a:xfrm>
            <a:off x="1297940" y="1255395"/>
            <a:ext cx="6358890" cy="369697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p:cNvSpPr txBox="1"/>
          <p:nvPr/>
        </p:nvSpPr>
        <p:spPr>
          <a:xfrm>
            <a:off x="1449865" y="235548"/>
            <a:ext cx="1313180" cy="422910"/>
          </a:xfrm>
          <a:prstGeom prst="rect">
            <a:avLst/>
          </a:prstGeom>
          <a:noFill/>
          <a:ln w="9525">
            <a:noFill/>
          </a:ln>
        </p:spPr>
        <p:txBody>
          <a:bodyPr wrap="none" lIns="65022" tIns="32511" rIns="65022" bIns="32511" anchor="t">
            <a:spAutoFit/>
          </a:bodyPr>
          <a:lstStyle/>
          <a:p>
            <a:pPr algn="l" defTabSz="599440"/>
            <a:r>
              <a:rPr lang="zh-CN" altLang="en-US" sz="2325" b="1">
                <a:solidFill>
                  <a:srgbClr val="E46C0A"/>
                </a:solidFill>
                <a:latin typeface="微软雅黑" panose="020B0503020204020204" pitchFamily="34" charset="-122"/>
                <a:ea typeface="微软雅黑" panose="020B0503020204020204" pitchFamily="34" charset="-122"/>
                <a:sym typeface="+mn-ea"/>
              </a:rPr>
              <a:t>案例通报</a:t>
            </a:r>
          </a:p>
        </p:txBody>
      </p:sp>
      <p:sp>
        <p:nvSpPr>
          <p:cNvPr id="4" name="矩形 3"/>
          <p:cNvSpPr/>
          <p:nvPr/>
        </p:nvSpPr>
        <p:spPr>
          <a:xfrm>
            <a:off x="974090" y="975360"/>
            <a:ext cx="3001645" cy="368300"/>
          </a:xfrm>
          <a:prstGeom prst="rect">
            <a:avLst/>
          </a:prstGeom>
          <a:noFill/>
          <a:extLst>
            <a:ext uri="{909E8E84-426E-40DD-AFC4-6F175D3DCCD1}">
              <a14:hiddenFill xmlns:a14="http://schemas.microsoft.com/office/drawing/2010/main">
                <a:solidFill>
                  <a:srgbClr val="FFFF00"/>
                </a:solidFill>
              </a14:hiddenFill>
            </a:ext>
          </a:extLst>
        </p:spPr>
        <p:txBody>
          <a:bodyPr wrap="square">
            <a:spAutoFit/>
          </a:bodyPr>
          <a:lstStyle/>
          <a:p>
            <a:r>
              <a:rPr lang="zh-CN" altLang="en-US"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李宁院士案宣判：获刑</a:t>
            </a:r>
            <a:r>
              <a:rPr lang="en-US" altLang="zh-CN"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12</a:t>
            </a:r>
            <a:r>
              <a:rPr lang="zh-CN" altLang="en-US"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年</a:t>
            </a:r>
          </a:p>
        </p:txBody>
      </p:sp>
      <p:sp>
        <p:nvSpPr>
          <p:cNvPr id="2" name="内容占位符 1"/>
          <p:cNvSpPr>
            <a:spLocks noGrp="1"/>
          </p:cNvSpPr>
          <p:nvPr>
            <p:ph sz="quarter" idx="1"/>
          </p:nvPr>
        </p:nvSpPr>
        <p:spPr>
          <a:xfrm>
            <a:off x="156503" y="1406543"/>
            <a:ext cx="5328592" cy="3528392"/>
          </a:xfrm>
        </p:spPr>
        <p:txBody>
          <a:bodyPr>
            <a:normAutofit fontScale="75000" lnSpcReduction="20000"/>
          </a:bodyPr>
          <a:lstStyle/>
          <a:p>
            <a:pPr marL="0" indent="0">
              <a:lnSpc>
                <a:spcPts val="2700"/>
              </a:lnSpc>
              <a:buNone/>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300" dirty="0">
                <a:latin typeface="微软雅黑" panose="020B0503020204020204" pitchFamily="34" charset="-122"/>
                <a:ea typeface="微软雅黑" panose="020B0503020204020204" pitchFamily="34" charset="-122"/>
                <a:cs typeface="微软雅黑" panose="020B0503020204020204" pitchFamily="34" charset="-122"/>
              </a:rPr>
              <a:t>经审理查明：自</a:t>
            </a:r>
            <a:r>
              <a:rPr lang="en-US" altLang="zh-CN" sz="2300" dirty="0">
                <a:latin typeface="微软雅黑" panose="020B0503020204020204" pitchFamily="34" charset="-122"/>
                <a:ea typeface="微软雅黑" panose="020B0503020204020204" pitchFamily="34" charset="-122"/>
                <a:cs typeface="微软雅黑" panose="020B0503020204020204" pitchFamily="34" charset="-122"/>
              </a:rPr>
              <a:t>2008</a:t>
            </a:r>
            <a:r>
              <a:rPr lang="zh-CN" altLang="en-US" sz="2300" dirty="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2300" dirty="0">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2300" dirty="0">
                <a:latin typeface="微软雅黑" panose="020B0503020204020204" pitchFamily="34" charset="-122"/>
                <a:ea typeface="微软雅黑" panose="020B0503020204020204" pitchFamily="34" charset="-122"/>
                <a:cs typeface="微软雅黑" panose="020B0503020204020204" pitchFamily="34" charset="-122"/>
              </a:rPr>
              <a:t>月至</a:t>
            </a:r>
            <a:r>
              <a:rPr lang="en-US" altLang="zh-CN" sz="2300" dirty="0">
                <a:latin typeface="微软雅黑" panose="020B0503020204020204" pitchFamily="34" charset="-122"/>
                <a:ea typeface="微软雅黑" panose="020B0503020204020204" pitchFamily="34" charset="-122"/>
                <a:cs typeface="微软雅黑" panose="020B0503020204020204" pitchFamily="34" charset="-122"/>
              </a:rPr>
              <a:t>2012</a:t>
            </a:r>
            <a:r>
              <a:rPr lang="zh-CN" altLang="en-US" sz="2300" dirty="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23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300" dirty="0">
                <a:latin typeface="微软雅黑" panose="020B0503020204020204" pitchFamily="34" charset="-122"/>
                <a:ea typeface="微软雅黑" panose="020B0503020204020204" pitchFamily="34" charset="-122"/>
                <a:cs typeface="微软雅黑" panose="020B0503020204020204" pitchFamily="34" charset="-122"/>
              </a:rPr>
              <a:t>月，被告人李宁利用所担任的中国农业大学教授、中国农业大学农业生物技术国家重点实验室主任、中国农业大学生物学院李宁课题组负责人以及负责管理多项国家科技重大专项课题经费的职务便利，同被告人张磊采取</a:t>
            </a:r>
            <a:r>
              <a:rPr lang="zh-CN" altLang="en-US" sz="23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侵吞、虚开发票、虚列劳务支出</a:t>
            </a:r>
            <a:r>
              <a:rPr lang="zh-CN" altLang="en-US" sz="2300" dirty="0">
                <a:latin typeface="微软雅黑" panose="020B0503020204020204" pitchFamily="34" charset="-122"/>
                <a:ea typeface="微软雅黑" panose="020B0503020204020204" pitchFamily="34" charset="-122"/>
                <a:cs typeface="微软雅黑" panose="020B0503020204020204" pitchFamily="34" charset="-122"/>
              </a:rPr>
              <a:t>等手段，贪污课题科研经费共计人民币</a:t>
            </a:r>
            <a:r>
              <a:rPr lang="en-US" altLang="zh-CN" sz="2300" dirty="0">
                <a:latin typeface="微软雅黑" panose="020B0503020204020204" pitchFamily="34" charset="-122"/>
                <a:ea typeface="微软雅黑" panose="020B0503020204020204" pitchFamily="34" charset="-122"/>
                <a:cs typeface="微软雅黑" panose="020B0503020204020204" pitchFamily="34" charset="-122"/>
              </a:rPr>
              <a:t>3756</a:t>
            </a:r>
            <a:r>
              <a:rPr lang="zh-CN" altLang="en-US" sz="2300" dirty="0">
                <a:latin typeface="微软雅黑" panose="020B0503020204020204" pitchFamily="34" charset="-122"/>
                <a:ea typeface="微软雅黑" panose="020B0503020204020204" pitchFamily="34" charset="-122"/>
                <a:cs typeface="微软雅黑" panose="020B0503020204020204" pitchFamily="34" charset="-122"/>
              </a:rPr>
              <a:t>万余元，其中贪污课题组其他成员负责的课题经费人民币</a:t>
            </a:r>
            <a:r>
              <a:rPr lang="en-US" altLang="zh-CN" sz="2300" dirty="0">
                <a:latin typeface="微软雅黑" panose="020B0503020204020204" pitchFamily="34" charset="-122"/>
                <a:ea typeface="微软雅黑" panose="020B0503020204020204" pitchFamily="34" charset="-122"/>
                <a:cs typeface="微软雅黑" panose="020B0503020204020204" pitchFamily="34" charset="-122"/>
              </a:rPr>
              <a:t>2092</a:t>
            </a:r>
            <a:r>
              <a:rPr lang="zh-CN" altLang="en-US" sz="2300" dirty="0">
                <a:latin typeface="微软雅黑" panose="020B0503020204020204" pitchFamily="34" charset="-122"/>
                <a:ea typeface="微软雅黑" panose="020B0503020204020204" pitchFamily="34" charset="-122"/>
                <a:cs typeface="微软雅黑" panose="020B0503020204020204" pitchFamily="34" charset="-122"/>
              </a:rPr>
              <a:t>万余元。上述款项均被李宁、张磊转入李宁个人控制的账户并用于投资多家公司。</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785" y="1618888"/>
            <a:ext cx="3509482" cy="2571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5423903" y="4142978"/>
            <a:ext cx="3503364" cy="275590"/>
          </a:xfrm>
          <a:prstGeom prst="rect">
            <a:avLst/>
          </a:prstGeom>
          <a:solidFill>
            <a:srgbClr val="0069B8"/>
          </a:solidFill>
        </p:spPr>
        <p:txBody>
          <a:bodyPr wrap="square">
            <a:spAutoFit/>
          </a:bodyPr>
          <a:lstStyle/>
          <a:p>
            <a:r>
              <a:rPr lang="en-US" altLang="zh-CN"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300</a:t>
            </a:r>
            <a:r>
              <a:rPr lang="zh-CN"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万元</a:t>
            </a:r>
            <a:endPar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p:cNvSpPr txBox="1"/>
          <p:nvPr/>
        </p:nvSpPr>
        <p:spPr>
          <a:xfrm>
            <a:off x="1449865" y="235548"/>
            <a:ext cx="1313180" cy="422910"/>
          </a:xfrm>
          <a:prstGeom prst="rect">
            <a:avLst/>
          </a:prstGeom>
          <a:noFill/>
          <a:ln w="9525">
            <a:noFill/>
          </a:ln>
        </p:spPr>
        <p:txBody>
          <a:bodyPr wrap="none" lIns="65022" tIns="32511" rIns="65022" bIns="32511" anchor="t">
            <a:spAutoFit/>
          </a:bodyPr>
          <a:lstStyle/>
          <a:p>
            <a:pPr algn="l" defTabSz="599440"/>
            <a:r>
              <a:rPr lang="zh-CN" altLang="en-US" sz="2325" b="1">
                <a:solidFill>
                  <a:srgbClr val="E46C0A"/>
                </a:solidFill>
                <a:latin typeface="微软雅黑" panose="020B0503020204020204" pitchFamily="34" charset="-122"/>
                <a:ea typeface="微软雅黑" panose="020B0503020204020204" pitchFamily="34" charset="-122"/>
                <a:sym typeface="+mn-ea"/>
              </a:rPr>
              <a:t>案例通报</a:t>
            </a:r>
          </a:p>
        </p:txBody>
      </p:sp>
      <p:sp>
        <p:nvSpPr>
          <p:cNvPr id="4" name="矩形 3"/>
          <p:cNvSpPr/>
          <p:nvPr/>
        </p:nvSpPr>
        <p:spPr>
          <a:xfrm>
            <a:off x="1392555" y="853440"/>
            <a:ext cx="7237730" cy="368300"/>
          </a:xfrm>
          <a:prstGeom prst="rect">
            <a:avLst/>
          </a:prstGeom>
          <a:noFill/>
          <a:extLst>
            <a:ext uri="{909E8E84-426E-40DD-AFC4-6F175D3DCCD1}">
              <a14:hiddenFill xmlns:a14="http://schemas.microsoft.com/office/drawing/2010/main">
                <a:solidFill>
                  <a:srgbClr val="FFFF00"/>
                </a:solidFill>
              </a14:hiddenFill>
            </a:ext>
          </a:extLst>
        </p:spPr>
        <p:txBody>
          <a:bodyPr wrap="square">
            <a:spAutoFit/>
          </a:bodyPr>
          <a:lstStyle/>
          <a:p>
            <a:r>
              <a:rPr lang="zh-CN" altLang="zh-CN" dirty="0">
                <a:solidFill>
                  <a:srgbClr val="FF0000"/>
                </a:solidFill>
                <a:latin typeface="微软雅黑" panose="020B0503020204020204" pitchFamily="34" charset="-122"/>
                <a:ea typeface="微软雅黑" panose="020B0503020204020204" pitchFamily="34" charset="-122"/>
                <a:sym typeface="+mn-ea"/>
              </a:rPr>
              <a:t>关于对戴路抄袭剽窃他人基金项目申请书的处理决定</a:t>
            </a:r>
            <a:endParaRPr lang="zh-CN" altLang="zh-CN"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内容占位符 5"/>
          <p:cNvSpPr>
            <a:spLocks noGrp="1"/>
          </p:cNvSpPr>
          <p:nvPr>
            <p:ph idx="1"/>
          </p:nvPr>
        </p:nvSpPr>
        <p:spPr>
          <a:xfrm>
            <a:off x="371475" y="1327150"/>
            <a:ext cx="8218170" cy="3321685"/>
          </a:xfrm>
          <a:noFill/>
          <a:extLst>
            <a:ext uri="{909E8E84-426E-40DD-AFC4-6F175D3DCCD1}">
              <a14:hiddenFill xmlns:a14="http://schemas.microsoft.com/office/drawing/2010/main">
                <a:solidFill>
                  <a:schemeClr val="bg1"/>
                </a:solidFill>
              </a14:hiddenFill>
            </a:ext>
          </a:extLst>
        </p:spPr>
        <p:txBody>
          <a:bodyPr>
            <a:noAutofit/>
          </a:bodyPr>
          <a:lstStyle/>
          <a:p>
            <a:pPr marL="109855" indent="0" algn="r">
              <a:buNone/>
            </a:pP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rPr>
              <a:t>国科金监处〔</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2019</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 </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rPr>
              <a:t>号</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109855" indent="0">
              <a:lnSpc>
                <a:spcPts val="3200"/>
              </a:lnSpc>
              <a:buNone/>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天津大学戴路在其</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2018 </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年申报的基金项目“</a:t>
            </a:r>
            <a:r>
              <a:rPr lang="zh-CN" sz="1600" dirty="0">
                <a:latin typeface="微软雅黑" panose="020B0503020204020204" pitchFamily="34" charset="-122"/>
                <a:ea typeface="微软雅黑" panose="020B0503020204020204" pitchFamily="34" charset="-122"/>
                <a:cs typeface="微软雅黑" panose="020B0503020204020204" pitchFamily="34" charset="-122"/>
              </a:rPr>
              <a:t>近现代建筑遗产记录信息化技术及其保护再利用研究</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”申请书中，</a:t>
            </a:r>
            <a:r>
              <a:rPr lang="zh-CN" altLang="zh-CN"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抄袭剽窃</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了其</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2014 </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年评审过的东南大学方立新获资助基金项目“</a:t>
            </a:r>
            <a:r>
              <a:rPr sz="1600" dirty="0">
                <a:latin typeface="微软雅黑" panose="020B0503020204020204" pitchFamily="34" charset="-122"/>
                <a:ea typeface="微软雅黑" panose="020B0503020204020204" pitchFamily="34" charset="-122"/>
                <a:cs typeface="微软雅黑" panose="020B0503020204020204" pitchFamily="34" charset="-122"/>
              </a:rPr>
              <a:t>南京民国建筑修缮 BIM 模型实例库的构建及其数据挖掘与知识发现研究</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”申请书的内容。</a:t>
            </a:r>
          </a:p>
          <a:p>
            <a:pPr marL="109855" indent="0">
              <a:lnSpc>
                <a:spcPts val="3200"/>
              </a:lnSpc>
              <a:buNone/>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经监督委员会五届三次全体委员会议审议，决定取消戴路国家自然科学基金项目申请资格</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rPr>
              <a:t>4 </a:t>
            </a:r>
            <a:r>
              <a:rPr lang="zh-CN" altLang="zh-CN" sz="1600" b="1" dirty="0">
                <a:latin typeface="微软雅黑" panose="020B0503020204020204" pitchFamily="34" charset="-122"/>
                <a:ea typeface="微软雅黑" panose="020B0503020204020204" pitchFamily="34" charset="-122"/>
                <a:cs typeface="微软雅黑" panose="020B0503020204020204" pitchFamily="34" charset="-122"/>
              </a:rPr>
              <a:t>年</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2019 </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4 </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9</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日至</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2023 </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4 </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8 </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日），取消戴路国家自然科学基金项目评议、评审资格</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rPr>
              <a:t> 7 </a:t>
            </a:r>
            <a:r>
              <a:rPr lang="zh-CN" altLang="zh-CN" sz="1600" b="1" dirty="0">
                <a:latin typeface="微软雅黑" panose="020B0503020204020204" pitchFamily="34" charset="-122"/>
                <a:ea typeface="微软雅黑" panose="020B0503020204020204" pitchFamily="34" charset="-122"/>
                <a:cs typeface="微软雅黑" panose="020B0503020204020204" pitchFamily="34" charset="-122"/>
              </a:rPr>
              <a:t>年</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2019 </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 4 </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 9 </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日至</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 2026 </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 4 </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 8 </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日），给予戴路通报批评。</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p:cNvSpPr txBox="1"/>
          <p:nvPr/>
        </p:nvSpPr>
        <p:spPr>
          <a:xfrm>
            <a:off x="1449865" y="235548"/>
            <a:ext cx="1313180" cy="422910"/>
          </a:xfrm>
          <a:prstGeom prst="rect">
            <a:avLst/>
          </a:prstGeom>
          <a:noFill/>
          <a:ln w="9525">
            <a:noFill/>
          </a:ln>
        </p:spPr>
        <p:txBody>
          <a:bodyPr wrap="none" lIns="65022" tIns="32511" rIns="65022" bIns="32511" anchor="t">
            <a:spAutoFit/>
          </a:bodyPr>
          <a:lstStyle/>
          <a:p>
            <a:pPr algn="l" defTabSz="599440"/>
            <a:r>
              <a:rPr lang="zh-CN" altLang="en-US" sz="2325" b="1">
                <a:solidFill>
                  <a:srgbClr val="E46C0A"/>
                </a:solidFill>
                <a:latin typeface="微软雅黑" panose="020B0503020204020204" pitchFamily="34" charset="-122"/>
                <a:ea typeface="微软雅黑" panose="020B0503020204020204" pitchFamily="34" charset="-122"/>
                <a:sym typeface="+mn-ea"/>
              </a:rPr>
              <a:t>案例通报</a:t>
            </a:r>
          </a:p>
        </p:txBody>
      </p:sp>
      <p:sp>
        <p:nvSpPr>
          <p:cNvPr id="4" name="矩形 3"/>
          <p:cNvSpPr/>
          <p:nvPr/>
        </p:nvSpPr>
        <p:spPr>
          <a:xfrm>
            <a:off x="1372235" y="965835"/>
            <a:ext cx="7237730" cy="368300"/>
          </a:xfrm>
          <a:prstGeom prst="rect">
            <a:avLst/>
          </a:prstGeom>
          <a:noFill/>
          <a:extLst>
            <a:ext uri="{909E8E84-426E-40DD-AFC4-6F175D3DCCD1}">
              <a14:hiddenFill xmlns:a14="http://schemas.microsoft.com/office/drawing/2010/main">
                <a:solidFill>
                  <a:srgbClr val="FFFF00"/>
                </a:solidFill>
              </a14:hiddenFill>
            </a:ext>
          </a:extLst>
        </p:spPr>
        <p:txBody>
          <a:bodyPr wrap="square">
            <a:spAutoFit/>
          </a:bodyPr>
          <a:lstStyle/>
          <a:p>
            <a:r>
              <a:rPr lang="zh-CN" altLang="zh-CN" dirty="0">
                <a:solidFill>
                  <a:srgbClr val="FF0000"/>
                </a:solidFill>
                <a:latin typeface="微软雅黑" panose="020B0503020204020204" pitchFamily="34" charset="-122"/>
                <a:ea typeface="微软雅黑" panose="020B0503020204020204" pitchFamily="34" charset="-122"/>
                <a:sym typeface="+mn-ea"/>
              </a:rPr>
              <a:t>关于对董佑红、魏明琴论文抄袭剽窃的处理决定</a:t>
            </a:r>
          </a:p>
        </p:txBody>
      </p:sp>
      <p:sp>
        <p:nvSpPr>
          <p:cNvPr id="2" name="内容占位符 1"/>
          <p:cNvSpPr>
            <a:spLocks noGrp="1"/>
          </p:cNvSpPr>
          <p:nvPr>
            <p:ph sz="quarter" idx="1"/>
          </p:nvPr>
        </p:nvSpPr>
        <p:spPr>
          <a:xfrm>
            <a:off x="449580" y="1246505"/>
            <a:ext cx="8352790" cy="3122930"/>
          </a:xfrm>
          <a:noFill/>
          <a:extLst>
            <a:ext uri="{909E8E84-426E-40DD-AFC4-6F175D3DCCD1}">
              <a14:hiddenFill xmlns:a14="http://schemas.microsoft.com/office/drawing/2010/main">
                <a:solidFill>
                  <a:schemeClr val="bg1"/>
                </a:solidFill>
              </a14:hiddenFill>
            </a:ext>
          </a:extLst>
        </p:spPr>
        <p:txBody>
          <a:bodyPr>
            <a:noAutofit/>
          </a:bodyPr>
          <a:lstStyle/>
          <a:p>
            <a:pPr marL="0" indent="0" algn="r" fontAlgn="auto">
              <a:lnSpc>
                <a:spcPts val="3200"/>
              </a:lnSpc>
              <a:buNone/>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国科金监处</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〔2019〕9 </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号</a:t>
            </a:r>
          </a:p>
          <a:p>
            <a:pPr marL="0" indent="0" fontAlgn="auto">
              <a:lnSpc>
                <a:spcPts val="3200"/>
              </a:lnSpc>
              <a:spcBef>
                <a:spcPts val="0"/>
              </a:spcBef>
              <a:buNone/>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      国家自然科学基金委员会监督委员会收到举报，反映湖北医药学院董佑红、魏明琴发表的 标注科学基金项目（批准号 </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30772851</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）资助的论文“魏明琴，董佑红</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.TP </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方案联合复方斑蝥胶囊治疗晚期食管癌临床研究</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中医学报，</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2014,29(196): 1245-1247.”</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涉嫌抄袭他人发表的论文“彭梅</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复方斑蝥胶囊联合 </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TP </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方案治疗晚期食管癌患者的效果观察</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中国医药导报，</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2013,10(9):79-80.”</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。经调查核实，董佑红、魏明琴发表的论文</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抄袭剽窃</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他人发表论文属实，且擅自标注其他单位人员科学基金项目批准号。</a:t>
            </a:r>
          </a:p>
          <a:p>
            <a:pPr marL="0" indent="0" fontAlgn="auto">
              <a:lnSpc>
                <a:spcPts val="3200"/>
              </a:lnSpc>
              <a:spcBef>
                <a:spcPts val="0"/>
              </a:spcBef>
              <a:buNone/>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       经监督委员会五届三次全体委员会议审议，决定取消董佑红、魏明琴 国家自然科学基金项目申请资格</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年 （</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9</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日至</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2023</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8 </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日），给予董佑红、魏明琴通报批评。</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p:cNvSpPr txBox="1"/>
          <p:nvPr/>
        </p:nvSpPr>
        <p:spPr>
          <a:xfrm>
            <a:off x="1449865" y="235548"/>
            <a:ext cx="1313180" cy="422910"/>
          </a:xfrm>
          <a:prstGeom prst="rect">
            <a:avLst/>
          </a:prstGeom>
          <a:noFill/>
          <a:ln w="9525">
            <a:noFill/>
          </a:ln>
        </p:spPr>
        <p:txBody>
          <a:bodyPr wrap="none" lIns="65022" tIns="32511" rIns="65022" bIns="32511" anchor="t">
            <a:spAutoFit/>
          </a:bodyPr>
          <a:lstStyle/>
          <a:p>
            <a:pPr algn="l" defTabSz="599440"/>
            <a:r>
              <a:rPr lang="zh-CN" altLang="en-US" sz="2325" b="1">
                <a:solidFill>
                  <a:srgbClr val="E46C0A"/>
                </a:solidFill>
                <a:latin typeface="微软雅黑" panose="020B0503020204020204" pitchFamily="34" charset="-122"/>
                <a:ea typeface="微软雅黑" panose="020B0503020204020204" pitchFamily="34" charset="-122"/>
                <a:sym typeface="+mn-ea"/>
              </a:rPr>
              <a:t>案例通报</a:t>
            </a:r>
          </a:p>
        </p:txBody>
      </p:sp>
      <p:sp>
        <p:nvSpPr>
          <p:cNvPr id="4" name="矩形 3"/>
          <p:cNvSpPr/>
          <p:nvPr/>
        </p:nvSpPr>
        <p:spPr>
          <a:xfrm>
            <a:off x="1351915" y="1065530"/>
            <a:ext cx="7237730" cy="368300"/>
          </a:xfrm>
          <a:prstGeom prst="rect">
            <a:avLst/>
          </a:prstGeom>
          <a:noFill/>
          <a:extLst>
            <a:ext uri="{909E8E84-426E-40DD-AFC4-6F175D3DCCD1}">
              <a14:hiddenFill xmlns:a14="http://schemas.microsoft.com/office/drawing/2010/main">
                <a:solidFill>
                  <a:srgbClr val="FFFF00"/>
                </a:solidFill>
              </a14:hiddenFill>
            </a:ext>
          </a:extLst>
        </p:spPr>
        <p:txBody>
          <a:bodyPr wrap="square">
            <a:spAutoFit/>
          </a:bodyPr>
          <a:lstStyle/>
          <a:p>
            <a:r>
              <a:rPr lang="zh-CN" altLang="zh-CN" dirty="0">
                <a:solidFill>
                  <a:srgbClr val="FF0000"/>
                </a:solidFill>
                <a:latin typeface="微软雅黑" panose="020B0503020204020204" pitchFamily="34" charset="-122"/>
                <a:ea typeface="微软雅黑" panose="020B0503020204020204" pitchFamily="34" charset="-122"/>
                <a:sym typeface="+mn-ea"/>
              </a:rPr>
              <a:t>关于中国医科大学肿瘤医院张睿购买论文问题处理决定</a:t>
            </a:r>
          </a:p>
        </p:txBody>
      </p:sp>
      <p:sp>
        <p:nvSpPr>
          <p:cNvPr id="6" name="内容占位符 5"/>
          <p:cNvSpPr>
            <a:spLocks noGrp="1"/>
          </p:cNvSpPr>
          <p:nvPr>
            <p:ph idx="1"/>
          </p:nvPr>
        </p:nvSpPr>
        <p:spPr>
          <a:xfrm>
            <a:off x="371475" y="1840865"/>
            <a:ext cx="8218170" cy="2848610"/>
          </a:xfrm>
          <a:noFill/>
          <a:extLst>
            <a:ext uri="{909E8E84-426E-40DD-AFC4-6F175D3DCCD1}">
              <a14:hiddenFill xmlns:a14="http://schemas.microsoft.com/office/drawing/2010/main">
                <a:solidFill>
                  <a:schemeClr val="bg1"/>
                </a:solidFill>
              </a14:hiddenFill>
            </a:ext>
          </a:extLst>
        </p:spPr>
        <p:txBody>
          <a:bodyPr>
            <a:noAutofit/>
          </a:bodyPr>
          <a:lstStyle/>
          <a:p>
            <a:pPr marL="109855" indent="0" algn="r">
              <a:buNone/>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科技部科技监督与诚信建设司</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marL="109855" indent="0">
              <a:lnSpc>
                <a:spcPts val="3200"/>
              </a:lnSpc>
              <a:buNone/>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     </a:t>
            </a: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中国医科大学肿瘤医院张睿为通讯作者、闫晓菲为第一作者的论文“Interleukin-37 mediates the antitumor activity in colon cancer through B-catenin suppression”，系委托第三方代写、代投。中国医科大学对相关责任人员作出处理，终止张睿承担的国家自然科学基金项目、责令退回项目资金，取消其申报国家自然科学基金项目资格5年，停止其研究生招生资格等；取消闫晓菲申报国家自然科学基金项目资格5年。</a:t>
            </a:r>
            <a:endParaRPr sz="16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p:cNvSpPr txBox="1"/>
          <p:nvPr/>
        </p:nvSpPr>
        <p:spPr>
          <a:xfrm>
            <a:off x="1449865" y="235548"/>
            <a:ext cx="1313180" cy="422910"/>
          </a:xfrm>
          <a:prstGeom prst="rect">
            <a:avLst/>
          </a:prstGeom>
          <a:noFill/>
          <a:ln w="9525">
            <a:noFill/>
          </a:ln>
        </p:spPr>
        <p:txBody>
          <a:bodyPr wrap="none" lIns="65022" tIns="32511" rIns="65022" bIns="32511" anchor="t">
            <a:spAutoFit/>
          </a:bodyPr>
          <a:lstStyle/>
          <a:p>
            <a:pPr algn="l" defTabSz="599440"/>
            <a:r>
              <a:rPr lang="zh-CN" altLang="en-US" sz="2325" b="1">
                <a:solidFill>
                  <a:srgbClr val="E46C0A"/>
                </a:solidFill>
                <a:latin typeface="微软雅黑" panose="020B0503020204020204" pitchFamily="34" charset="-122"/>
                <a:ea typeface="微软雅黑" panose="020B0503020204020204" pitchFamily="34" charset="-122"/>
                <a:sym typeface="+mn-ea"/>
              </a:rPr>
              <a:t>案例通报</a:t>
            </a:r>
          </a:p>
        </p:txBody>
      </p:sp>
      <p:sp>
        <p:nvSpPr>
          <p:cNvPr id="4" name="矩形 3"/>
          <p:cNvSpPr/>
          <p:nvPr/>
        </p:nvSpPr>
        <p:spPr>
          <a:xfrm>
            <a:off x="1351915" y="1065530"/>
            <a:ext cx="7237730" cy="368300"/>
          </a:xfrm>
          <a:prstGeom prst="rect">
            <a:avLst/>
          </a:prstGeom>
          <a:noFill/>
          <a:extLst>
            <a:ext uri="{909E8E84-426E-40DD-AFC4-6F175D3DCCD1}">
              <a14:hiddenFill xmlns:a14="http://schemas.microsoft.com/office/drawing/2010/main">
                <a:solidFill>
                  <a:srgbClr val="FFFF00"/>
                </a:solidFill>
              </a14:hiddenFill>
            </a:ext>
          </a:extLst>
        </p:spPr>
        <p:txBody>
          <a:bodyPr wrap="square">
            <a:spAutoFit/>
          </a:bodyPr>
          <a:lstStyle/>
          <a:p>
            <a:r>
              <a:rPr lang="zh-CN" altLang="zh-CN" dirty="0">
                <a:solidFill>
                  <a:srgbClr val="FF0000"/>
                </a:solidFill>
                <a:latin typeface="微软雅黑" panose="020B0503020204020204" pitchFamily="34" charset="-122"/>
                <a:ea typeface="微软雅黑" panose="020B0503020204020204" pitchFamily="34" charset="-122"/>
                <a:sym typeface="+mn-ea"/>
              </a:rPr>
              <a:t>关于山东大学王秀丽购买论文问题处理决定</a:t>
            </a:r>
          </a:p>
        </p:txBody>
      </p:sp>
      <p:sp>
        <p:nvSpPr>
          <p:cNvPr id="6" name="内容占位符 5"/>
          <p:cNvSpPr>
            <a:spLocks noGrp="1"/>
          </p:cNvSpPr>
          <p:nvPr>
            <p:ph idx="1"/>
          </p:nvPr>
        </p:nvSpPr>
        <p:spPr>
          <a:xfrm>
            <a:off x="379095" y="1543050"/>
            <a:ext cx="8386445" cy="2848610"/>
          </a:xfrm>
          <a:noFill/>
          <a:extLst>
            <a:ext uri="{909E8E84-426E-40DD-AFC4-6F175D3DCCD1}">
              <a14:hiddenFill xmlns:a14="http://schemas.microsoft.com/office/drawing/2010/main">
                <a:solidFill>
                  <a:schemeClr val="bg1"/>
                </a:solidFill>
              </a14:hiddenFill>
            </a:ext>
          </a:extLst>
        </p:spPr>
        <p:txBody>
          <a:bodyPr>
            <a:noAutofit/>
          </a:bodyPr>
          <a:lstStyle/>
          <a:p>
            <a:pPr marL="109855" indent="0" algn="r">
              <a:buNone/>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科技部科技监督与诚信建设司</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marL="109855" indent="0">
              <a:lnSpc>
                <a:spcPts val="3200"/>
              </a:lnSpc>
              <a:buNone/>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     </a:t>
            </a: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山东大学孔北华为通讯作者，山东大学在职博士研究生、烟台毓璜顶医院王秀丽为第一作者的论文“Reduced M6A MRNA methylation is correlated with the progression of human cervical cancer”，系王秀丽委托第三方代写代投，王秀丽未经孔北华同意将其列为通讯作者并伪造通讯作者邮箱，孔北华对论文撰写、投稿不知情。山东大学对相关责任人员作出处理，取消王秀丽博士学位申请资格，暂停孔北华研究生导师招生资格1年。依据查明的事实，取消王秀丽申报或承担国家科技计划（专项、基金等）的资格5年。</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MH_Others_1"/>
          <p:cNvSpPr txBox="1"/>
          <p:nvPr>
            <p:custDataLst>
              <p:tags r:id="rId1"/>
            </p:custDataLst>
          </p:nvPr>
        </p:nvSpPr>
        <p:spPr>
          <a:xfrm>
            <a:off x="1311275" y="1100455"/>
            <a:ext cx="923290" cy="3155950"/>
          </a:xfrm>
          <a:prstGeom prst="rect">
            <a:avLst/>
          </a:prstGeom>
          <a:noFill/>
        </p:spPr>
        <p:txBody>
          <a:bodyPr vert="eaVert" wrap="square" lIns="0" tIns="0" rIns="0" bIns="0" rtlCol="0" anchor="ctr" anchorCtr="0">
            <a:spAutoFit/>
          </a:bodyPr>
          <a:lstStyle/>
          <a:p>
            <a:pPr algn="ctr" defTabSz="914400">
              <a:defRPr/>
            </a:pPr>
            <a:r>
              <a:rPr lang="zh-CN" altLang="en-US" sz="6000" dirty="0">
                <a:solidFill>
                  <a:srgbClr val="ED6C00"/>
                </a:solidFill>
                <a:latin typeface="Arial" panose="020B0604020202020204" pitchFamily="34" charset="0"/>
                <a:ea typeface="微软雅黑" panose="020B0503020204020204" pitchFamily="34" charset="-122"/>
                <a:sym typeface="Arial" panose="020B0604020202020204" pitchFamily="34" charset="0"/>
              </a:rPr>
              <a:t>宣讲大纲</a:t>
            </a:r>
          </a:p>
        </p:txBody>
      </p:sp>
      <p:sp>
        <p:nvSpPr>
          <p:cNvPr id="3" name="内容占位符 2"/>
          <p:cNvSpPr>
            <a:spLocks noGrp="1"/>
          </p:cNvSpPr>
          <p:nvPr/>
        </p:nvSpPr>
        <p:spPr>
          <a:xfrm>
            <a:off x="3085465" y="954405"/>
            <a:ext cx="3148330" cy="3448050"/>
          </a:xfrm>
          <a:prstGeom prst="rect">
            <a:avLst/>
          </a:prstGeom>
        </p:spPr>
        <p:txBody>
          <a:bodyPr vert="horz"/>
          <a:lstStyle>
            <a:lvl1pPr marL="274320" indent="-274320" algn="l" rtl="0" eaLnBrk="1" latinLnBrk="0" hangingPunct="1">
              <a:spcBef>
                <a:spcPts val="600"/>
              </a:spcBef>
              <a:buClr>
                <a:schemeClr val="accent1"/>
              </a:buClr>
              <a:buSzPct val="70000"/>
              <a:buFont typeface="Wingdings" panose="05000000000000000000"/>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panose="05020102010507070707"/>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panose="05000000000000000000"/>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panose="05000000000000000000"/>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panose="05020102010507070707"/>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panose="05000000000000000000"/>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zh-CN" altLang="en-US" sz="2000" dirty="0">
                <a:solidFill>
                  <a:srgbClr val="157E9F"/>
                </a:solidFill>
                <a:latin typeface="微软雅黑" panose="020B0503020204020204" pitchFamily="34" charset="-122"/>
                <a:ea typeface="微软雅黑" panose="020B0503020204020204" pitchFamily="34" charset="-122"/>
              </a:rPr>
              <a:t>科研诚信相关规定</a:t>
            </a:r>
          </a:p>
          <a:p>
            <a:endParaRPr lang="zh-CN" altLang="en-US" sz="2000" dirty="0">
              <a:solidFill>
                <a:srgbClr val="157E9F"/>
              </a:solidFill>
              <a:latin typeface="微软雅黑" panose="020B0503020204020204" pitchFamily="34" charset="-122"/>
              <a:ea typeface="微软雅黑" panose="020B0503020204020204" pitchFamily="34" charset="-122"/>
            </a:endParaRPr>
          </a:p>
          <a:p>
            <a:r>
              <a:rPr lang="zh-CN" altLang="en-US" sz="2000" dirty="0">
                <a:solidFill>
                  <a:srgbClr val="157E9F"/>
                </a:solidFill>
                <a:latin typeface="微软雅黑" panose="020B0503020204020204" pitchFamily="34" charset="-122"/>
                <a:ea typeface="微软雅黑" panose="020B0503020204020204" pitchFamily="34" charset="-122"/>
              </a:rPr>
              <a:t>科研项目方面</a:t>
            </a:r>
          </a:p>
          <a:p>
            <a:endParaRPr lang="zh-CN" altLang="en-US" sz="2000" dirty="0">
              <a:solidFill>
                <a:srgbClr val="157E9F"/>
              </a:solidFill>
              <a:latin typeface="微软雅黑" panose="020B0503020204020204" pitchFamily="34" charset="-122"/>
              <a:ea typeface="微软雅黑" panose="020B0503020204020204" pitchFamily="34" charset="-122"/>
            </a:endParaRPr>
          </a:p>
          <a:p>
            <a:r>
              <a:rPr lang="zh-CN" altLang="en-US" sz="2000" dirty="0">
                <a:solidFill>
                  <a:srgbClr val="157E9F"/>
                </a:solidFill>
                <a:latin typeface="微软雅黑" panose="020B0503020204020204" pitchFamily="34" charset="-122"/>
                <a:ea typeface="微软雅黑" panose="020B0503020204020204" pitchFamily="34" charset="-122"/>
              </a:rPr>
              <a:t>论文成果方面</a:t>
            </a:r>
          </a:p>
          <a:p>
            <a:endParaRPr lang="zh-CN" altLang="en-US" sz="2000" dirty="0">
              <a:solidFill>
                <a:srgbClr val="157E9F"/>
              </a:solidFill>
              <a:latin typeface="微软雅黑" panose="020B0503020204020204" pitchFamily="34" charset="-122"/>
              <a:ea typeface="微软雅黑" panose="020B0503020204020204" pitchFamily="34" charset="-122"/>
            </a:endParaRPr>
          </a:p>
          <a:p>
            <a:r>
              <a:rPr lang="zh-CN" altLang="en-US" sz="2000" dirty="0">
                <a:solidFill>
                  <a:srgbClr val="157E9F"/>
                </a:solidFill>
                <a:latin typeface="微软雅黑" panose="020B0503020204020204" pitchFamily="34" charset="-122"/>
                <a:ea typeface="微软雅黑" panose="020B0503020204020204" pitchFamily="34" charset="-122"/>
              </a:rPr>
              <a:t>医学伦理方面</a:t>
            </a:r>
          </a:p>
          <a:p>
            <a:endParaRPr lang="zh-CN" altLang="en-US" sz="2000" dirty="0">
              <a:solidFill>
                <a:srgbClr val="157E9F"/>
              </a:solidFill>
              <a:latin typeface="微软雅黑" panose="020B0503020204020204" pitchFamily="34" charset="-122"/>
              <a:ea typeface="微软雅黑" panose="020B0503020204020204" pitchFamily="34" charset="-122"/>
            </a:endParaRPr>
          </a:p>
          <a:p>
            <a:r>
              <a:rPr lang="zh-CN" altLang="en-US" sz="2000" dirty="0">
                <a:solidFill>
                  <a:srgbClr val="157E9F"/>
                </a:solidFill>
                <a:latin typeface="微软雅黑" panose="020B0503020204020204" pitchFamily="34" charset="-122"/>
                <a:ea typeface="微软雅黑" panose="020B0503020204020204" pitchFamily="34" charset="-122"/>
              </a:rPr>
              <a:t>案例</a:t>
            </a:r>
          </a:p>
        </p:txBody>
      </p:sp>
      <p:pic>
        <p:nvPicPr>
          <p:cNvPr id="2050" name="Picture 2">
            <a:extLst>
              <a:ext uri="{FF2B5EF4-FFF2-40B4-BE49-F238E27FC236}">
                <a16:creationId xmlns:a16="http://schemas.microsoft.com/office/drawing/2014/main" id="{404F44BB-1C85-4245-BDFB-0CF4CF11FE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7370" y="954405"/>
            <a:ext cx="3547110" cy="35471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p:cNvSpPr txBox="1"/>
          <p:nvPr/>
        </p:nvSpPr>
        <p:spPr>
          <a:xfrm>
            <a:off x="1449865" y="235548"/>
            <a:ext cx="1313180" cy="422910"/>
          </a:xfrm>
          <a:prstGeom prst="rect">
            <a:avLst/>
          </a:prstGeom>
          <a:noFill/>
          <a:ln w="9525">
            <a:noFill/>
          </a:ln>
        </p:spPr>
        <p:txBody>
          <a:bodyPr wrap="none" lIns="65022" tIns="32511" rIns="65022" bIns="32511" anchor="t">
            <a:spAutoFit/>
          </a:bodyPr>
          <a:lstStyle/>
          <a:p>
            <a:pPr algn="l" defTabSz="599440"/>
            <a:r>
              <a:rPr lang="zh-CN" altLang="en-US" sz="2325" b="1">
                <a:solidFill>
                  <a:srgbClr val="E46C0A"/>
                </a:solidFill>
                <a:latin typeface="微软雅黑" panose="020B0503020204020204" pitchFamily="34" charset="-122"/>
                <a:ea typeface="微软雅黑" panose="020B0503020204020204" pitchFamily="34" charset="-122"/>
                <a:sym typeface="+mn-ea"/>
              </a:rPr>
              <a:t>案例通报</a:t>
            </a:r>
          </a:p>
        </p:txBody>
      </p:sp>
      <p:sp>
        <p:nvSpPr>
          <p:cNvPr id="4" name="矩形 3"/>
          <p:cNvSpPr/>
          <p:nvPr/>
        </p:nvSpPr>
        <p:spPr>
          <a:xfrm>
            <a:off x="1351915" y="955040"/>
            <a:ext cx="7237730" cy="368300"/>
          </a:xfrm>
          <a:prstGeom prst="rect">
            <a:avLst/>
          </a:prstGeom>
          <a:noFill/>
          <a:extLst>
            <a:ext uri="{909E8E84-426E-40DD-AFC4-6F175D3DCCD1}">
              <a14:hiddenFill xmlns:a14="http://schemas.microsoft.com/office/drawing/2010/main">
                <a:solidFill>
                  <a:srgbClr val="FFFF00"/>
                </a:solidFill>
              </a14:hiddenFill>
            </a:ext>
          </a:extLst>
        </p:spPr>
        <p:txBody>
          <a:bodyPr wrap="square">
            <a:spAutoFit/>
          </a:bodyPr>
          <a:lstStyle/>
          <a:p>
            <a:r>
              <a:rPr lang="zh-CN" altLang="zh-CN" dirty="0">
                <a:solidFill>
                  <a:srgbClr val="FF0000"/>
                </a:solidFill>
                <a:latin typeface="微软雅黑" panose="020B0503020204020204" pitchFamily="34" charset="-122"/>
                <a:ea typeface="微软雅黑" panose="020B0503020204020204" pitchFamily="34" charset="-122"/>
                <a:sym typeface="+mn-ea"/>
              </a:rPr>
              <a:t>关于对复旦大学违规发布2019年部分项目有关评审信息的处理决定</a:t>
            </a:r>
          </a:p>
        </p:txBody>
      </p:sp>
      <p:sp>
        <p:nvSpPr>
          <p:cNvPr id="6" name="内容占位符 5"/>
          <p:cNvSpPr>
            <a:spLocks noGrp="1"/>
          </p:cNvSpPr>
          <p:nvPr>
            <p:ph idx="1"/>
          </p:nvPr>
        </p:nvSpPr>
        <p:spPr>
          <a:xfrm>
            <a:off x="371475" y="1563370"/>
            <a:ext cx="8218170" cy="3321685"/>
          </a:xfrm>
          <a:noFill/>
          <a:extLst>
            <a:ext uri="{909E8E84-426E-40DD-AFC4-6F175D3DCCD1}">
              <a14:hiddenFill xmlns:a14="http://schemas.microsoft.com/office/drawing/2010/main">
                <a:solidFill>
                  <a:schemeClr val="bg1"/>
                </a:solidFill>
              </a14:hiddenFill>
            </a:ext>
          </a:extLst>
        </p:spPr>
        <p:txBody>
          <a:bodyPr>
            <a:noAutofit/>
          </a:bodyPr>
          <a:lstStyle/>
          <a:p>
            <a:pPr marL="109855" indent="0" algn="r">
              <a:buNone/>
            </a:pP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国科金监处〔</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2019</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32</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号</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marL="109855" indent="0">
              <a:lnSpc>
                <a:spcPts val="3200"/>
              </a:lnSpc>
              <a:buNone/>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     </a:t>
            </a:r>
            <a:r>
              <a:rPr sz="1600" dirty="0">
                <a:latin typeface="微软雅黑" panose="020B0503020204020204" pitchFamily="34" charset="-122"/>
                <a:ea typeface="微软雅黑" panose="020B0503020204020204" pitchFamily="34" charset="-122"/>
                <a:cs typeface="微软雅黑" panose="020B0503020204020204" pitchFamily="34" charset="-122"/>
              </a:rPr>
              <a:t>复旦大学在自然科学基金委 正式公布评审结果之前，违规在学校的官方网站公开发布部分项目有关评审信息，造成了严重的不良社会影响。上述问题的发生说明复旦大学作为依托单位疏于管理，主体责任落实不到位，在科研诚信和学风建设方面存在明显的短板。</a:t>
            </a:r>
          </a:p>
          <a:p>
            <a:pPr marL="109855" indent="0">
              <a:lnSpc>
                <a:spcPts val="3200"/>
              </a:lnSpc>
              <a:buNone/>
            </a:pPr>
            <a:r>
              <a:rPr sz="1600" dirty="0">
                <a:latin typeface="微软雅黑" panose="020B0503020204020204" pitchFamily="34" charset="-122"/>
                <a:ea typeface="微软雅黑" panose="020B0503020204020204" pitchFamily="34" charset="-122"/>
                <a:cs typeface="微软雅黑" panose="020B0503020204020204" pitchFamily="34" charset="-122"/>
              </a:rPr>
              <a:t>        经监督委员会五届四次全体委员会议审议，给予复旦大学通报批评；根据复旦大学与自然科学基金委签订的《国家自然科学基金项目申请单位公正性承诺书》，核减复旦大学间接费用 400 万元人民币。</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p:cNvSpPr txBox="1"/>
          <p:nvPr/>
        </p:nvSpPr>
        <p:spPr>
          <a:xfrm>
            <a:off x="1449865" y="235548"/>
            <a:ext cx="1313180" cy="422910"/>
          </a:xfrm>
          <a:prstGeom prst="rect">
            <a:avLst/>
          </a:prstGeom>
          <a:noFill/>
          <a:ln w="9525">
            <a:noFill/>
          </a:ln>
        </p:spPr>
        <p:txBody>
          <a:bodyPr wrap="none" lIns="65022" tIns="32511" rIns="65022" bIns="32511" anchor="t">
            <a:spAutoFit/>
          </a:bodyPr>
          <a:lstStyle/>
          <a:p>
            <a:pPr algn="l" defTabSz="599440"/>
            <a:r>
              <a:rPr lang="zh-CN" altLang="en-US" sz="2325" b="1">
                <a:solidFill>
                  <a:srgbClr val="E46C0A"/>
                </a:solidFill>
                <a:latin typeface="微软雅黑" panose="020B0503020204020204" pitchFamily="34" charset="-122"/>
                <a:ea typeface="微软雅黑" panose="020B0503020204020204" pitchFamily="34" charset="-122"/>
                <a:sym typeface="+mn-ea"/>
              </a:rPr>
              <a:t>案例通报</a:t>
            </a:r>
          </a:p>
        </p:txBody>
      </p:sp>
      <p:sp>
        <p:nvSpPr>
          <p:cNvPr id="4" name="矩形 3"/>
          <p:cNvSpPr/>
          <p:nvPr/>
        </p:nvSpPr>
        <p:spPr>
          <a:xfrm>
            <a:off x="1449705" y="944245"/>
            <a:ext cx="7237730" cy="368300"/>
          </a:xfrm>
          <a:prstGeom prst="rect">
            <a:avLst/>
          </a:prstGeom>
          <a:noFill/>
          <a:extLst>
            <a:ext uri="{909E8E84-426E-40DD-AFC4-6F175D3DCCD1}">
              <a14:hiddenFill xmlns:a14="http://schemas.microsoft.com/office/drawing/2010/main">
                <a:solidFill>
                  <a:srgbClr val="FFFF00"/>
                </a:solidFill>
              </a14:hiddenFill>
            </a:ext>
          </a:extLst>
        </p:spPr>
        <p:txBody>
          <a:bodyPr wrap="square">
            <a:spAutoFit/>
          </a:bodyPr>
          <a:lstStyle/>
          <a:p>
            <a:r>
              <a:rPr lang="zh-CN" altLang="zh-CN" dirty="0">
                <a:solidFill>
                  <a:srgbClr val="FF0000"/>
                </a:solidFill>
                <a:latin typeface="微软雅黑" panose="020B0503020204020204" pitchFamily="34" charset="-122"/>
                <a:ea typeface="微软雅黑" panose="020B0503020204020204" pitchFamily="34" charset="-122"/>
                <a:sym typeface="+mn-ea"/>
              </a:rPr>
              <a:t>关于对“基因编辑婴儿事件”的回应</a:t>
            </a:r>
          </a:p>
        </p:txBody>
      </p:sp>
      <p:pic>
        <p:nvPicPr>
          <p:cNvPr id="5" name="图片 4" descr="微信截图_20200908170845"/>
          <p:cNvPicPr>
            <a:picLocks noChangeAspect="1"/>
          </p:cNvPicPr>
          <p:nvPr/>
        </p:nvPicPr>
        <p:blipFill>
          <a:blip r:embed="rId3"/>
          <a:stretch>
            <a:fillRect/>
          </a:stretch>
        </p:blipFill>
        <p:spPr>
          <a:xfrm>
            <a:off x="955040" y="1483995"/>
            <a:ext cx="6711315" cy="342201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058086" y="1839226"/>
            <a:ext cx="4204997" cy="830997"/>
          </a:xfrm>
          <a:prstGeom prst="rect">
            <a:avLst/>
          </a:prstGeom>
        </p:spPr>
        <p:txBody>
          <a:bodyPr wrap="none">
            <a:spAutoFit/>
          </a:bodyPr>
          <a:lstStyle/>
          <a:p>
            <a:pPr algn="ctr"/>
            <a:r>
              <a:rPr lang="zh-CN" altLang="en-US" sz="4800" b="1" dirty="0">
                <a:solidFill>
                  <a:srgbClr val="157E9F"/>
                </a:solidFill>
                <a:latin typeface="微软雅黑" panose="020B0503020204020204" pitchFamily="34" charset="-122"/>
                <a:ea typeface="微软雅黑" panose="020B0503020204020204" pitchFamily="34" charset="-122"/>
              </a:rPr>
              <a:t>感 谢 各 位 ！</a:t>
            </a:r>
            <a:r>
              <a:rPr lang="en-US" altLang="zh-CN" sz="2800" dirty="0">
                <a:solidFill>
                  <a:srgbClr val="157E9F"/>
                </a:solidFill>
                <a:latin typeface="微软雅黑" panose="020B0503020204020204" pitchFamily="34" charset="-122"/>
                <a:ea typeface="微软雅黑" panose="020B0503020204020204" pitchFamily="34" charset="-122"/>
              </a:rPr>
              <a:t> </a:t>
            </a:r>
            <a:r>
              <a:rPr lang="zh-CN" altLang="en-US" sz="2800" dirty="0">
                <a:solidFill>
                  <a:srgbClr val="157E9F"/>
                </a:solidFill>
                <a:latin typeface="微软雅黑" panose="020B0503020204020204" pitchFamily="34" charset="-122"/>
                <a:ea typeface="微软雅黑" panose="020B0503020204020204" pitchFamily="34" charset="-122"/>
              </a:rPr>
              <a:t> </a:t>
            </a:r>
          </a:p>
        </p:txBody>
      </p:sp>
      <p:cxnSp>
        <p:nvCxnSpPr>
          <p:cNvPr id="69" name="直接连接符 68"/>
          <p:cNvCxnSpPr/>
          <p:nvPr/>
        </p:nvCxnSpPr>
        <p:spPr>
          <a:xfrm>
            <a:off x="2944906" y="1698770"/>
            <a:ext cx="4168588" cy="0"/>
          </a:xfrm>
          <a:prstGeom prst="line">
            <a:avLst/>
          </a:prstGeom>
          <a:ln>
            <a:solidFill>
              <a:srgbClr val="157E9F"/>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2944906" y="2789859"/>
            <a:ext cx="4168588" cy="0"/>
          </a:xfrm>
          <a:prstGeom prst="line">
            <a:avLst/>
          </a:prstGeom>
          <a:ln>
            <a:solidFill>
              <a:srgbClr val="157E9F"/>
            </a:solidFill>
          </a:ln>
        </p:spPr>
        <p:style>
          <a:lnRef idx="1">
            <a:schemeClr val="accent1"/>
          </a:lnRef>
          <a:fillRef idx="0">
            <a:schemeClr val="accent1"/>
          </a:fillRef>
          <a:effectRef idx="0">
            <a:schemeClr val="accent1"/>
          </a:effectRef>
          <a:fontRef idx="minor">
            <a:schemeClr val="tx1"/>
          </a:fontRef>
        </p:style>
      </p:cxnSp>
      <p:pic>
        <p:nvPicPr>
          <p:cNvPr id="17" name="图片 16" descr="校徽"/>
          <p:cNvPicPr>
            <a:picLocks noChangeAspect="1"/>
          </p:cNvPicPr>
          <p:nvPr/>
        </p:nvPicPr>
        <p:blipFill>
          <a:blip r:embed="rId2"/>
          <a:stretch>
            <a:fillRect/>
          </a:stretch>
        </p:blipFill>
        <p:spPr>
          <a:xfrm>
            <a:off x="861237" y="1614816"/>
            <a:ext cx="1967024" cy="1335881"/>
          </a:xfrm>
          <a:prstGeom prst="rect">
            <a:avLst/>
          </a:prstGeom>
        </p:spPr>
      </p:pic>
      <p:sp>
        <p:nvSpPr>
          <p:cNvPr id="2" name="文本框 1">
            <a:extLst>
              <a:ext uri="{FF2B5EF4-FFF2-40B4-BE49-F238E27FC236}">
                <a16:creationId xmlns:a16="http://schemas.microsoft.com/office/drawing/2014/main" id="{F7A08CE6-88DE-40C0-A552-11E351E0E3BD}"/>
              </a:ext>
            </a:extLst>
          </p:cNvPr>
          <p:cNvSpPr txBox="1"/>
          <p:nvPr/>
        </p:nvSpPr>
        <p:spPr>
          <a:xfrm>
            <a:off x="3058086" y="2950697"/>
            <a:ext cx="4762158" cy="2062103"/>
          </a:xfrm>
          <a:prstGeom prst="rect">
            <a:avLst/>
          </a:prstGeom>
          <a:noFill/>
        </p:spPr>
        <p:txBody>
          <a:bodyPr wrap="square" rtlCol="0">
            <a:spAutoFit/>
          </a:bodyPr>
          <a:lstStyle/>
          <a:p>
            <a:r>
              <a:rPr lang="zh-CN" altLang="en-US" sz="3200" dirty="0">
                <a:solidFill>
                  <a:srgbClr val="E46C0A"/>
                </a:solidFill>
                <a:latin typeface="微软雅黑" panose="020B0503020204020204" pitchFamily="34" charset="-122"/>
                <a:ea typeface="微软雅黑" panose="020B0503020204020204" pitchFamily="34" charset="-122"/>
                <a:sym typeface="+mn-ea"/>
              </a:rPr>
              <a:t>科研诚信靠自律</a:t>
            </a:r>
            <a:endParaRPr lang="en-US" altLang="zh-CN" sz="3200" dirty="0">
              <a:solidFill>
                <a:srgbClr val="E46C0A"/>
              </a:solidFill>
              <a:latin typeface="微软雅黑" panose="020B0503020204020204" pitchFamily="34" charset="-122"/>
              <a:ea typeface="微软雅黑" panose="020B0503020204020204" pitchFamily="34" charset="-122"/>
              <a:sym typeface="+mn-ea"/>
            </a:endParaRPr>
          </a:p>
          <a:p>
            <a:r>
              <a:rPr lang="en-US" altLang="zh-CN" sz="3200" dirty="0">
                <a:solidFill>
                  <a:srgbClr val="E46C0A"/>
                </a:solidFill>
                <a:latin typeface="微软雅黑" panose="020B0503020204020204" pitchFamily="34" charset="-122"/>
                <a:ea typeface="微软雅黑" panose="020B0503020204020204" pitchFamily="34" charset="-122"/>
                <a:sym typeface="+mn-ea"/>
              </a:rPr>
              <a:t>	</a:t>
            </a:r>
            <a:r>
              <a:rPr lang="zh-CN" altLang="en-US" sz="3200" dirty="0">
                <a:solidFill>
                  <a:srgbClr val="E46C0A"/>
                </a:solidFill>
                <a:latin typeface="微软雅黑" panose="020B0503020204020204" pitchFamily="34" charset="-122"/>
                <a:ea typeface="微软雅黑" panose="020B0503020204020204" pitchFamily="34" charset="-122"/>
                <a:sym typeface="+mn-ea"/>
              </a:rPr>
              <a:t>涉及人体需警惕</a:t>
            </a:r>
            <a:endParaRPr lang="en-US" altLang="zh-CN" sz="3200" dirty="0">
              <a:solidFill>
                <a:srgbClr val="E46C0A"/>
              </a:solidFill>
              <a:latin typeface="微软雅黑" panose="020B0503020204020204" pitchFamily="34" charset="-122"/>
              <a:ea typeface="微软雅黑" panose="020B0503020204020204" pitchFamily="34" charset="-122"/>
              <a:sym typeface="+mn-ea"/>
            </a:endParaRPr>
          </a:p>
          <a:p>
            <a:r>
              <a:rPr lang="en-US" altLang="zh-CN" sz="3200" dirty="0">
                <a:solidFill>
                  <a:srgbClr val="E46C0A"/>
                </a:solidFill>
                <a:latin typeface="微软雅黑" panose="020B0503020204020204" pitchFamily="34" charset="-122"/>
                <a:ea typeface="微软雅黑" panose="020B0503020204020204" pitchFamily="34" charset="-122"/>
                <a:sym typeface="+mn-ea"/>
              </a:rPr>
              <a:t>		</a:t>
            </a:r>
            <a:r>
              <a:rPr lang="zh-CN" altLang="en-US" sz="3200" dirty="0">
                <a:solidFill>
                  <a:srgbClr val="E46C0A"/>
                </a:solidFill>
                <a:latin typeface="微软雅黑" panose="020B0503020204020204" pitchFamily="34" charset="-122"/>
                <a:ea typeface="微软雅黑" panose="020B0503020204020204" pitchFamily="34" charset="-122"/>
                <a:sym typeface="+mn-ea"/>
              </a:rPr>
              <a:t>学术不端零容忍</a:t>
            </a:r>
            <a:endParaRPr lang="en-US" altLang="zh-CN" sz="3200" dirty="0">
              <a:solidFill>
                <a:srgbClr val="E46C0A"/>
              </a:solidFill>
              <a:latin typeface="微软雅黑" panose="020B0503020204020204" pitchFamily="34" charset="-122"/>
              <a:ea typeface="微软雅黑" panose="020B0503020204020204" pitchFamily="34" charset="-122"/>
              <a:sym typeface="+mn-ea"/>
            </a:endParaRPr>
          </a:p>
          <a:p>
            <a:r>
              <a:rPr lang="en-US" altLang="zh-CN" sz="3200" dirty="0">
                <a:solidFill>
                  <a:srgbClr val="E46C0A"/>
                </a:solidFill>
                <a:latin typeface="微软雅黑" panose="020B0503020204020204" pitchFamily="34" charset="-122"/>
                <a:ea typeface="微软雅黑" panose="020B0503020204020204" pitchFamily="34" charset="-122"/>
                <a:sym typeface="+mn-ea"/>
              </a:rPr>
              <a:t>			</a:t>
            </a:r>
            <a:r>
              <a:rPr lang="zh-CN" altLang="en-US" sz="3200" dirty="0">
                <a:solidFill>
                  <a:srgbClr val="E46C0A"/>
                </a:solidFill>
                <a:latin typeface="微软雅黑" panose="020B0503020204020204" pitchFamily="34" charset="-122"/>
                <a:ea typeface="微软雅黑" panose="020B0503020204020204" pitchFamily="34" charset="-122"/>
                <a:sym typeface="+mn-ea"/>
              </a:rPr>
              <a:t>科技创新可持续</a:t>
            </a:r>
          </a:p>
        </p:txBody>
      </p:sp>
      <p:sp>
        <p:nvSpPr>
          <p:cNvPr id="8" name="内容占位符 5">
            <a:extLst>
              <a:ext uri="{FF2B5EF4-FFF2-40B4-BE49-F238E27FC236}">
                <a16:creationId xmlns:a16="http://schemas.microsoft.com/office/drawing/2014/main" id="{C0042506-B67E-4EB8-A5B2-79F97EF8BBA5}"/>
              </a:ext>
            </a:extLst>
          </p:cNvPr>
          <p:cNvSpPr txBox="1">
            <a:spLocks/>
          </p:cNvSpPr>
          <p:nvPr/>
        </p:nvSpPr>
        <p:spPr>
          <a:xfrm>
            <a:off x="-100965" y="4828197"/>
            <a:ext cx="3674745" cy="345440"/>
          </a:xfrm>
          <a:noFill/>
          <a:extLst>
            <a:ext uri="{909E8E84-426E-40DD-AFC4-6F175D3DCCD1}">
              <a14:hiddenFill xmlns:a14="http://schemas.microsoft.com/office/drawing/2010/main">
                <a:solidFill>
                  <a:schemeClr val="bg1"/>
                </a:solidFill>
              </a14:hiddenFill>
            </a:ext>
          </a:extLst>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9855" indent="0" algn="ctr">
              <a:buFont typeface="Arial" panose="020B0604020202020204" pitchFamily="34" charset="0"/>
              <a:buNone/>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致谢：科研部宿芬、王帅及全体同事</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p:cNvSpPr txBox="1"/>
          <p:nvPr/>
        </p:nvSpPr>
        <p:spPr>
          <a:xfrm>
            <a:off x="1449865" y="235548"/>
            <a:ext cx="1905000" cy="422910"/>
          </a:xfrm>
          <a:prstGeom prst="rect">
            <a:avLst/>
          </a:prstGeom>
          <a:noFill/>
          <a:ln w="9525">
            <a:noFill/>
          </a:ln>
        </p:spPr>
        <p:txBody>
          <a:bodyPr wrap="none" lIns="65022" tIns="32511" rIns="65022" bIns="32511" anchor="t">
            <a:spAutoFit/>
          </a:bodyPr>
          <a:lstStyle/>
          <a:p>
            <a:pPr algn="l" defTabSz="599440"/>
            <a:r>
              <a:rPr lang="zh-CN" altLang="en-US" sz="2325" b="1">
                <a:solidFill>
                  <a:srgbClr val="E46C0A"/>
                </a:solidFill>
                <a:latin typeface="微软雅黑" panose="020B0503020204020204" pitchFamily="34" charset="-122"/>
                <a:ea typeface="微软雅黑" panose="020B0503020204020204" pitchFamily="34" charset="-122"/>
                <a:sym typeface="+mn-ea"/>
              </a:rPr>
              <a:t>条款补充学习</a:t>
            </a:r>
          </a:p>
        </p:txBody>
      </p:sp>
      <p:sp>
        <p:nvSpPr>
          <p:cNvPr id="2" name="矩形 1"/>
          <p:cNvSpPr/>
          <p:nvPr/>
        </p:nvSpPr>
        <p:spPr>
          <a:xfrm>
            <a:off x="1607354" y="796831"/>
            <a:ext cx="5929828" cy="584775"/>
          </a:xfrm>
          <a:prstGeom prst="rect">
            <a:avLst/>
          </a:prstGeom>
        </p:spPr>
        <p:txBody>
          <a:bodyPr wrap="none">
            <a:spAutoFit/>
          </a:bodyPr>
          <a:lstStyle/>
          <a:p>
            <a:r>
              <a:rPr lang="en-US" altLang="zh-CN" sz="3200" dirty="0">
                <a:latin typeface="微软雅黑" panose="020B0503020204020204" pitchFamily="34" charset="-122"/>
                <a:ea typeface="微软雅黑" panose="020B0503020204020204" pitchFamily="34" charset="-122"/>
              </a:rPr>
              <a:t>《</a:t>
            </a:r>
            <a:r>
              <a:rPr lang="zh-CN" altLang="en-US" sz="3200" dirty="0">
                <a:latin typeface="微软雅黑" panose="020B0503020204020204" pitchFamily="34" charset="-122"/>
                <a:ea typeface="微软雅黑" panose="020B0503020204020204" pitchFamily="34" charset="-122"/>
              </a:rPr>
              <a:t>科学基金条例</a:t>
            </a:r>
            <a:r>
              <a:rPr lang="en-US" altLang="zh-CN" sz="3200" dirty="0">
                <a:latin typeface="微软雅黑" panose="020B0503020204020204" pitchFamily="34" charset="-122"/>
                <a:ea typeface="微软雅黑" panose="020B0503020204020204" pitchFamily="34" charset="-122"/>
              </a:rPr>
              <a:t>》</a:t>
            </a:r>
            <a:r>
              <a:rPr lang="zh-CN" altLang="en-US" sz="3200" dirty="0">
                <a:latin typeface="微软雅黑" panose="020B0503020204020204" pitchFamily="34" charset="-122"/>
                <a:ea typeface="微软雅黑" panose="020B0503020204020204" pitchFamily="34" charset="-122"/>
              </a:rPr>
              <a:t>中的法律责任</a:t>
            </a:r>
          </a:p>
        </p:txBody>
      </p:sp>
      <p:sp>
        <p:nvSpPr>
          <p:cNvPr id="6" name="矩形 5"/>
          <p:cNvSpPr/>
          <p:nvPr/>
        </p:nvSpPr>
        <p:spPr>
          <a:xfrm>
            <a:off x="755447" y="2258333"/>
            <a:ext cx="7632848" cy="1753235"/>
          </a:xfrm>
          <a:prstGeom prst="rect">
            <a:avLst/>
          </a:prstGeom>
        </p:spPr>
        <p:txBody>
          <a:bodyPr wrap="square">
            <a:spAutoFit/>
          </a:bodyPr>
          <a:lstStyle/>
          <a:p>
            <a:pPr>
              <a:lnSpc>
                <a:spcPct val="150000"/>
              </a:lnSpc>
            </a:pPr>
            <a:r>
              <a:rPr lang="zh-CN" altLang="en-US" b="1" dirty="0">
                <a:latin typeface="微软雅黑" panose="020B0503020204020204" pitchFamily="34" charset="-122"/>
                <a:ea typeface="微软雅黑" panose="020B0503020204020204" pitchFamily="34" charset="-122"/>
              </a:rPr>
              <a:t>第三十四条</a:t>
            </a:r>
            <a:r>
              <a:rPr lang="zh-CN" altLang="en-US" dirty="0">
                <a:latin typeface="微软雅黑" panose="020B0503020204020204" pitchFamily="34" charset="-122"/>
                <a:ea typeface="微软雅黑" panose="020B0503020204020204" pitchFamily="34" charset="-122"/>
              </a:rPr>
              <a:t>　</a:t>
            </a:r>
            <a:r>
              <a:rPr lang="zh-CN" altLang="en-US" b="1" dirty="0">
                <a:solidFill>
                  <a:srgbClr val="FF0000"/>
                </a:solidFill>
                <a:latin typeface="微软雅黑" panose="020B0503020204020204" pitchFamily="34" charset="-122"/>
                <a:ea typeface="微软雅黑" panose="020B0503020204020204" pitchFamily="34" charset="-122"/>
              </a:rPr>
              <a:t>申请人、参与者伪造或者变造申请材料</a:t>
            </a:r>
            <a:r>
              <a:rPr lang="zh-CN" altLang="en-US" dirty="0">
                <a:solidFill>
                  <a:schemeClr val="tx1"/>
                </a:solidFill>
                <a:latin typeface="微软雅黑" panose="020B0503020204020204" pitchFamily="34" charset="-122"/>
                <a:ea typeface="微软雅黑" panose="020B0503020204020204" pitchFamily="34" charset="-122"/>
              </a:rPr>
              <a:t>的，由基金管理机构给予警告；其申请项目已决定资助的，撤销原资助决定，追回已拨付的基金资助经费；情节严重的，</a:t>
            </a:r>
            <a:r>
              <a:rPr lang="en-US" altLang="zh-CN" dirty="0">
                <a:solidFill>
                  <a:schemeClr val="tx1"/>
                </a:solidFill>
                <a:latin typeface="微软雅黑" panose="020B0503020204020204" pitchFamily="34" charset="-122"/>
                <a:ea typeface="微软雅黑" panose="020B0503020204020204" pitchFamily="34" charset="-122"/>
              </a:rPr>
              <a:t>3</a:t>
            </a:r>
            <a:r>
              <a:rPr lang="zh-CN" altLang="en-US" dirty="0">
                <a:solidFill>
                  <a:schemeClr val="tx1"/>
                </a:solidFill>
                <a:latin typeface="微软雅黑" panose="020B0503020204020204" pitchFamily="34" charset="-122"/>
                <a:ea typeface="微软雅黑" panose="020B0503020204020204" pitchFamily="34" charset="-122"/>
              </a:rPr>
              <a:t>至</a:t>
            </a:r>
            <a:r>
              <a:rPr lang="en-US" altLang="zh-CN" dirty="0">
                <a:solidFill>
                  <a:schemeClr val="tx1"/>
                </a:solidFill>
                <a:latin typeface="微软雅黑" panose="020B0503020204020204" pitchFamily="34" charset="-122"/>
                <a:ea typeface="微软雅黑" panose="020B0503020204020204" pitchFamily="34" charset="-122"/>
              </a:rPr>
              <a:t>5</a:t>
            </a:r>
            <a:r>
              <a:rPr lang="zh-CN" altLang="en-US" dirty="0">
                <a:solidFill>
                  <a:schemeClr val="tx1"/>
                </a:solidFill>
                <a:latin typeface="微软雅黑" panose="020B0503020204020204" pitchFamily="34" charset="-122"/>
                <a:ea typeface="微软雅黑" panose="020B0503020204020204" pitchFamily="34" charset="-122"/>
              </a:rPr>
              <a:t>年不得申请或者参与申请国家自然科学基金资助，不得晋升专业技术职务（职称）。</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p:cNvSpPr txBox="1"/>
          <p:nvPr/>
        </p:nvSpPr>
        <p:spPr>
          <a:xfrm>
            <a:off x="1449865" y="235548"/>
            <a:ext cx="1905000" cy="422910"/>
          </a:xfrm>
          <a:prstGeom prst="rect">
            <a:avLst/>
          </a:prstGeom>
          <a:noFill/>
          <a:ln w="9525">
            <a:noFill/>
          </a:ln>
        </p:spPr>
        <p:txBody>
          <a:bodyPr wrap="none" lIns="65022" tIns="32511" rIns="65022" bIns="32511" anchor="t">
            <a:spAutoFit/>
          </a:bodyPr>
          <a:lstStyle/>
          <a:p>
            <a:pPr algn="l" defTabSz="599440"/>
            <a:r>
              <a:rPr lang="zh-CN" altLang="en-US" sz="2325" b="1">
                <a:solidFill>
                  <a:srgbClr val="E46C0A"/>
                </a:solidFill>
                <a:latin typeface="微软雅黑" panose="020B0503020204020204" pitchFamily="34" charset="-122"/>
                <a:ea typeface="微软雅黑" panose="020B0503020204020204" pitchFamily="34" charset="-122"/>
                <a:sym typeface="+mn-ea"/>
              </a:rPr>
              <a:t>条款补充学习</a:t>
            </a:r>
          </a:p>
        </p:txBody>
      </p:sp>
      <p:sp>
        <p:nvSpPr>
          <p:cNvPr id="2" name="矩形 1"/>
          <p:cNvSpPr/>
          <p:nvPr/>
        </p:nvSpPr>
        <p:spPr>
          <a:xfrm>
            <a:off x="1607354" y="796831"/>
            <a:ext cx="5929828" cy="584775"/>
          </a:xfrm>
          <a:prstGeom prst="rect">
            <a:avLst/>
          </a:prstGeom>
        </p:spPr>
        <p:txBody>
          <a:bodyPr wrap="none">
            <a:spAutoFit/>
          </a:bodyPr>
          <a:lstStyle/>
          <a:p>
            <a:r>
              <a:rPr lang="en-US" altLang="zh-CN" sz="3200" dirty="0">
                <a:latin typeface="微软雅黑" panose="020B0503020204020204" pitchFamily="34" charset="-122"/>
                <a:ea typeface="微软雅黑" panose="020B0503020204020204" pitchFamily="34" charset="-122"/>
              </a:rPr>
              <a:t>《</a:t>
            </a:r>
            <a:r>
              <a:rPr lang="zh-CN" altLang="en-US" sz="3200" dirty="0">
                <a:latin typeface="微软雅黑" panose="020B0503020204020204" pitchFamily="34" charset="-122"/>
                <a:ea typeface="微软雅黑" panose="020B0503020204020204" pitchFamily="34" charset="-122"/>
              </a:rPr>
              <a:t>科学基金条例</a:t>
            </a:r>
            <a:r>
              <a:rPr lang="en-US" altLang="zh-CN" sz="3200" dirty="0">
                <a:latin typeface="微软雅黑" panose="020B0503020204020204" pitchFamily="34" charset="-122"/>
                <a:ea typeface="微软雅黑" panose="020B0503020204020204" pitchFamily="34" charset="-122"/>
              </a:rPr>
              <a:t>》</a:t>
            </a:r>
            <a:r>
              <a:rPr lang="zh-CN" altLang="en-US" sz="3200" dirty="0">
                <a:latin typeface="微软雅黑" panose="020B0503020204020204" pitchFamily="34" charset="-122"/>
                <a:ea typeface="微软雅黑" panose="020B0503020204020204" pitchFamily="34" charset="-122"/>
              </a:rPr>
              <a:t>中的法律责任</a:t>
            </a:r>
          </a:p>
        </p:txBody>
      </p:sp>
      <p:sp>
        <p:nvSpPr>
          <p:cNvPr id="4" name="矩形 3"/>
          <p:cNvSpPr/>
          <p:nvPr/>
        </p:nvSpPr>
        <p:spPr>
          <a:xfrm>
            <a:off x="620832" y="1381692"/>
            <a:ext cx="7992888" cy="3900170"/>
          </a:xfrm>
          <a:prstGeom prst="rect">
            <a:avLst/>
          </a:prstGeom>
        </p:spPr>
        <p:txBody>
          <a:bodyPr wrap="square">
            <a:spAutoFit/>
          </a:bodyPr>
          <a:lstStyle/>
          <a:p>
            <a:pPr>
              <a:lnSpc>
                <a:spcPts val="2700"/>
              </a:lnSpc>
            </a:pPr>
            <a:r>
              <a:rPr lang="zh-CN" altLang="en-US" sz="1600" b="1" dirty="0">
                <a:latin typeface="微软雅黑" panose="020B0503020204020204" pitchFamily="34" charset="-122"/>
                <a:ea typeface="微软雅黑" panose="020B0503020204020204" pitchFamily="34" charset="-122"/>
              </a:rPr>
              <a:t>第三十五条</a:t>
            </a:r>
            <a:r>
              <a:rPr lang="zh-CN" altLang="en-US" sz="1600" dirty="0">
                <a:latin typeface="微软雅黑" panose="020B0503020204020204" pitchFamily="34" charset="-122"/>
                <a:ea typeface="微软雅黑" panose="020B0503020204020204" pitchFamily="34" charset="-122"/>
              </a:rPr>
              <a:t>　</a:t>
            </a:r>
            <a:r>
              <a:rPr lang="zh-CN" altLang="en-US" sz="1600" dirty="0">
                <a:solidFill>
                  <a:schemeClr val="tx1"/>
                </a:solidFill>
                <a:latin typeface="微软雅黑" panose="020B0503020204020204" pitchFamily="34" charset="-122"/>
                <a:ea typeface="微软雅黑" panose="020B0503020204020204" pitchFamily="34" charset="-122"/>
              </a:rPr>
              <a:t>项目负责人、参与者违反</a:t>
            </a:r>
            <a:r>
              <a:rPr lang="zh-CN" altLang="en-US" sz="1600" dirty="0">
                <a:latin typeface="微软雅黑" panose="020B0503020204020204" pitchFamily="34" charset="-122"/>
                <a:ea typeface="微软雅黑" panose="020B0503020204020204" pitchFamily="34" charset="-122"/>
              </a:rPr>
              <a:t>本条例规定，有下列行为之一的，由基金管理机构给予警告，暂缓拨付基金资助经费，并责令限期改正；逾期不改正的，撤销原资助决定，追回已拨付的基金资助经费；情节严重的，</a:t>
            </a: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至</a:t>
            </a:r>
            <a:r>
              <a:rPr lang="en-US" altLang="zh-CN" sz="1600" dirty="0">
                <a:latin typeface="微软雅黑" panose="020B0503020204020204" pitchFamily="34" charset="-122"/>
                <a:ea typeface="微软雅黑" panose="020B0503020204020204" pitchFamily="34" charset="-122"/>
              </a:rPr>
              <a:t>7</a:t>
            </a:r>
            <a:r>
              <a:rPr lang="zh-CN" altLang="en-US" sz="1600" dirty="0">
                <a:latin typeface="微软雅黑" panose="020B0503020204020204" pitchFamily="34" charset="-122"/>
                <a:ea typeface="微软雅黑" panose="020B0503020204020204" pitchFamily="34" charset="-122"/>
              </a:rPr>
              <a:t>年不得申请或者参与申请国家自然科学基金资助：</a:t>
            </a:r>
          </a:p>
          <a:p>
            <a:pPr>
              <a:lnSpc>
                <a:spcPts val="2700"/>
              </a:lnSpc>
            </a:pPr>
            <a:r>
              <a:rPr lang="zh-CN" altLang="en-US" sz="1600" dirty="0">
                <a:latin typeface="微软雅黑" panose="020B0503020204020204" pitchFamily="34" charset="-122"/>
                <a:ea typeface="微软雅黑" panose="020B0503020204020204" pitchFamily="34" charset="-122"/>
              </a:rPr>
              <a:t>　　（一）不按照项目计划书开展研究的；</a:t>
            </a:r>
          </a:p>
          <a:p>
            <a:pPr>
              <a:lnSpc>
                <a:spcPts val="2700"/>
              </a:lnSpc>
            </a:pPr>
            <a:r>
              <a:rPr lang="zh-CN" altLang="en-US" sz="1600" dirty="0">
                <a:latin typeface="微软雅黑" panose="020B0503020204020204" pitchFamily="34" charset="-122"/>
                <a:ea typeface="微软雅黑" panose="020B0503020204020204" pitchFamily="34" charset="-122"/>
              </a:rPr>
              <a:t>　　（二）擅自变更研究内容或者研究计划的；</a:t>
            </a:r>
          </a:p>
          <a:p>
            <a:pPr>
              <a:lnSpc>
                <a:spcPts val="2700"/>
              </a:lnSpc>
            </a:pPr>
            <a:r>
              <a:rPr lang="zh-CN" altLang="en-US" sz="1600" dirty="0">
                <a:latin typeface="微软雅黑" panose="020B0503020204020204" pitchFamily="34" charset="-122"/>
                <a:ea typeface="微软雅黑" panose="020B0503020204020204" pitchFamily="34" charset="-122"/>
              </a:rPr>
              <a:t>　　（三）不依照本条例规定提交项目年度进展报告、结题报告或者研究成果报告的；</a:t>
            </a:r>
          </a:p>
          <a:p>
            <a:pPr>
              <a:lnSpc>
                <a:spcPts val="2700"/>
              </a:lnSpc>
            </a:pPr>
            <a:r>
              <a:rPr lang="zh-CN" altLang="en-US" sz="1600" dirty="0">
                <a:latin typeface="微软雅黑" panose="020B0503020204020204" pitchFamily="34" charset="-122"/>
                <a:ea typeface="微软雅黑" panose="020B0503020204020204" pitchFamily="34" charset="-122"/>
              </a:rPr>
              <a:t>　　</a:t>
            </a:r>
            <a:r>
              <a:rPr lang="zh-CN" altLang="en-US" sz="1600" dirty="0">
                <a:solidFill>
                  <a:srgbClr val="FF0000"/>
                </a:solidFill>
                <a:latin typeface="微软雅黑" panose="020B0503020204020204" pitchFamily="34" charset="-122"/>
                <a:ea typeface="微软雅黑" panose="020B0503020204020204" pitchFamily="34" charset="-122"/>
              </a:rPr>
              <a:t>（四）提交弄虚作假的报告、原始记录或者相关材料的；</a:t>
            </a:r>
            <a:endParaRPr lang="zh-CN" altLang="en-US" sz="1600" dirty="0">
              <a:latin typeface="微软雅黑" panose="020B0503020204020204" pitchFamily="34" charset="-122"/>
              <a:ea typeface="微软雅黑" panose="020B0503020204020204" pitchFamily="34" charset="-122"/>
            </a:endParaRPr>
          </a:p>
          <a:p>
            <a:pPr>
              <a:lnSpc>
                <a:spcPts val="2700"/>
              </a:lnSpc>
            </a:pPr>
            <a:r>
              <a:rPr lang="zh-CN" altLang="en-US" sz="1600" dirty="0">
                <a:latin typeface="微软雅黑" panose="020B0503020204020204" pitchFamily="34" charset="-122"/>
                <a:ea typeface="微软雅黑" panose="020B0503020204020204" pitchFamily="34" charset="-122"/>
              </a:rPr>
              <a:t>　　</a:t>
            </a:r>
            <a:r>
              <a:rPr lang="zh-CN" altLang="en-US" sz="1600" dirty="0">
                <a:solidFill>
                  <a:srgbClr val="FF0000"/>
                </a:solidFill>
                <a:latin typeface="微软雅黑" panose="020B0503020204020204" pitchFamily="34" charset="-122"/>
                <a:ea typeface="微软雅黑" panose="020B0503020204020204" pitchFamily="34" charset="-122"/>
              </a:rPr>
              <a:t>（五）侵占、挪用基金资助经费的。</a:t>
            </a:r>
            <a:endParaRPr lang="zh-CN" altLang="en-US" sz="1600" dirty="0">
              <a:latin typeface="微软雅黑" panose="020B0503020204020204" pitchFamily="34" charset="-122"/>
              <a:ea typeface="微软雅黑" panose="020B0503020204020204" pitchFamily="34" charset="-122"/>
            </a:endParaRPr>
          </a:p>
          <a:p>
            <a:pPr>
              <a:lnSpc>
                <a:spcPts val="2700"/>
              </a:lnSpc>
            </a:pPr>
            <a:r>
              <a:rPr lang="zh-CN" altLang="en-US" sz="1600" dirty="0">
                <a:latin typeface="微软雅黑" panose="020B0503020204020204" pitchFamily="34" charset="-122"/>
                <a:ea typeface="微软雅黑" panose="020B0503020204020204" pitchFamily="34" charset="-122"/>
              </a:rPr>
              <a:t>　　</a:t>
            </a:r>
            <a:r>
              <a:rPr lang="zh-CN" altLang="en-US" sz="1600" dirty="0">
                <a:solidFill>
                  <a:schemeClr val="tx1"/>
                </a:solidFill>
                <a:latin typeface="微软雅黑" panose="020B0503020204020204" pitchFamily="34" charset="-122"/>
                <a:ea typeface="微软雅黑" panose="020B0503020204020204" pitchFamily="34" charset="-122"/>
              </a:rPr>
              <a:t>项目负责人、参与者有前款第（四）项、第（五）项所列行为，情节严重的，</a:t>
            </a:r>
            <a:r>
              <a:rPr lang="en-US" altLang="zh-CN" sz="1600" dirty="0">
                <a:solidFill>
                  <a:schemeClr val="tx1"/>
                </a:solidFill>
                <a:latin typeface="微软雅黑" panose="020B0503020204020204" pitchFamily="34" charset="-122"/>
                <a:ea typeface="微软雅黑" panose="020B0503020204020204" pitchFamily="34" charset="-122"/>
              </a:rPr>
              <a:t>5</a:t>
            </a:r>
            <a:r>
              <a:rPr lang="zh-CN" altLang="en-US" sz="1600" dirty="0">
                <a:solidFill>
                  <a:schemeClr val="tx1"/>
                </a:solidFill>
                <a:latin typeface="微软雅黑" panose="020B0503020204020204" pitchFamily="34" charset="-122"/>
                <a:ea typeface="微软雅黑" panose="020B0503020204020204" pitchFamily="34" charset="-122"/>
              </a:rPr>
              <a:t>至</a:t>
            </a:r>
            <a:r>
              <a:rPr lang="en-US" altLang="zh-CN" sz="1600" dirty="0">
                <a:solidFill>
                  <a:schemeClr val="tx1"/>
                </a:solidFill>
                <a:latin typeface="微软雅黑" panose="020B0503020204020204" pitchFamily="34" charset="-122"/>
                <a:ea typeface="微软雅黑" panose="020B0503020204020204" pitchFamily="34" charset="-122"/>
              </a:rPr>
              <a:t>7</a:t>
            </a:r>
            <a:r>
              <a:rPr lang="zh-CN" altLang="en-US" sz="1600" dirty="0">
                <a:solidFill>
                  <a:schemeClr val="tx1"/>
                </a:solidFill>
                <a:latin typeface="微软雅黑" panose="020B0503020204020204" pitchFamily="34" charset="-122"/>
                <a:ea typeface="微软雅黑" panose="020B0503020204020204" pitchFamily="34" charset="-122"/>
              </a:rPr>
              <a:t>年不得晋升专业技术职务（职称）。</a:t>
            </a:r>
            <a:endParaRPr lang="zh-CN" altLang="en-US" sz="1600" dirty="0">
              <a:solidFill>
                <a:schemeClr val="tx1"/>
              </a:solidFill>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p:cNvSpPr txBox="1"/>
          <p:nvPr/>
        </p:nvSpPr>
        <p:spPr>
          <a:xfrm>
            <a:off x="1449865" y="235548"/>
            <a:ext cx="1905000" cy="422910"/>
          </a:xfrm>
          <a:prstGeom prst="rect">
            <a:avLst/>
          </a:prstGeom>
          <a:noFill/>
          <a:ln w="9525">
            <a:noFill/>
          </a:ln>
        </p:spPr>
        <p:txBody>
          <a:bodyPr wrap="none" lIns="65022" tIns="32511" rIns="65022" bIns="32511" anchor="t">
            <a:spAutoFit/>
          </a:bodyPr>
          <a:lstStyle/>
          <a:p>
            <a:pPr algn="l" defTabSz="599440"/>
            <a:r>
              <a:rPr lang="zh-CN" altLang="en-US" sz="2325" b="1">
                <a:solidFill>
                  <a:srgbClr val="E46C0A"/>
                </a:solidFill>
                <a:latin typeface="微软雅黑" panose="020B0503020204020204" pitchFamily="34" charset="-122"/>
                <a:ea typeface="微软雅黑" panose="020B0503020204020204" pitchFamily="34" charset="-122"/>
                <a:sym typeface="+mn-ea"/>
              </a:rPr>
              <a:t>条款补充学习</a:t>
            </a:r>
          </a:p>
        </p:txBody>
      </p:sp>
      <p:sp>
        <p:nvSpPr>
          <p:cNvPr id="2" name="矩形 1"/>
          <p:cNvSpPr/>
          <p:nvPr/>
        </p:nvSpPr>
        <p:spPr>
          <a:xfrm>
            <a:off x="1607354" y="796831"/>
            <a:ext cx="5929828" cy="584775"/>
          </a:xfrm>
          <a:prstGeom prst="rect">
            <a:avLst/>
          </a:prstGeom>
        </p:spPr>
        <p:txBody>
          <a:bodyPr wrap="none">
            <a:spAutoFit/>
          </a:bodyPr>
          <a:lstStyle/>
          <a:p>
            <a:r>
              <a:rPr lang="en-US" altLang="zh-CN" sz="3200" dirty="0">
                <a:latin typeface="微软雅黑" panose="020B0503020204020204" pitchFamily="34" charset="-122"/>
                <a:ea typeface="微软雅黑" panose="020B0503020204020204" pitchFamily="34" charset="-122"/>
              </a:rPr>
              <a:t>《</a:t>
            </a:r>
            <a:r>
              <a:rPr lang="zh-CN" altLang="en-US" sz="3200" dirty="0">
                <a:latin typeface="微软雅黑" panose="020B0503020204020204" pitchFamily="34" charset="-122"/>
                <a:ea typeface="微软雅黑" panose="020B0503020204020204" pitchFamily="34" charset="-122"/>
              </a:rPr>
              <a:t>科学基金条例</a:t>
            </a:r>
            <a:r>
              <a:rPr lang="en-US" altLang="zh-CN" sz="3200" dirty="0">
                <a:latin typeface="微软雅黑" panose="020B0503020204020204" pitchFamily="34" charset="-122"/>
                <a:ea typeface="微软雅黑" panose="020B0503020204020204" pitchFamily="34" charset="-122"/>
              </a:rPr>
              <a:t>》</a:t>
            </a:r>
            <a:r>
              <a:rPr lang="zh-CN" altLang="en-US" sz="3200" dirty="0">
                <a:latin typeface="微软雅黑" panose="020B0503020204020204" pitchFamily="34" charset="-122"/>
                <a:ea typeface="微软雅黑" panose="020B0503020204020204" pitchFamily="34" charset="-122"/>
              </a:rPr>
              <a:t>中的法律责任</a:t>
            </a:r>
          </a:p>
        </p:txBody>
      </p:sp>
      <p:sp>
        <p:nvSpPr>
          <p:cNvPr id="4" name="矩形 3"/>
          <p:cNvSpPr/>
          <p:nvPr/>
        </p:nvSpPr>
        <p:spPr>
          <a:xfrm>
            <a:off x="702112" y="1624897"/>
            <a:ext cx="7992888" cy="2963545"/>
          </a:xfrm>
          <a:prstGeom prst="rect">
            <a:avLst/>
          </a:prstGeom>
        </p:spPr>
        <p:txBody>
          <a:bodyPr wrap="square">
            <a:spAutoFit/>
          </a:bodyPr>
          <a:lstStyle/>
          <a:p>
            <a:pPr>
              <a:lnSpc>
                <a:spcPts val="3200"/>
              </a:lnSpc>
            </a:pPr>
            <a:r>
              <a:rPr lang="zh-CN" altLang="en-US" sz="1600" b="1" dirty="0">
                <a:latin typeface="微软雅黑" panose="020B0503020204020204" pitchFamily="34" charset="-122"/>
                <a:ea typeface="微软雅黑" panose="020B0503020204020204" pitchFamily="34" charset="-122"/>
                <a:sym typeface="+mn-ea"/>
              </a:rPr>
              <a:t>第三十七条</a:t>
            </a:r>
            <a:r>
              <a:rPr lang="zh-CN" altLang="en-US" sz="1600" dirty="0">
                <a:latin typeface="微软雅黑" panose="020B0503020204020204" pitchFamily="34" charset="-122"/>
                <a:ea typeface="微软雅黑" panose="020B0503020204020204" pitchFamily="34" charset="-122"/>
                <a:sym typeface="+mn-ea"/>
              </a:rPr>
              <a:t>　评审专家有下列行为之一的，由基金管理机构给予警告，责令限期改正；情节严重的，通报批评，基金管理机构不得再聘请其为评审专家：</a:t>
            </a:r>
            <a:endParaRPr lang="zh-CN" altLang="en-US" sz="1600" dirty="0">
              <a:latin typeface="微软雅黑" panose="020B0503020204020204" pitchFamily="34" charset="-122"/>
              <a:ea typeface="微软雅黑" panose="020B0503020204020204" pitchFamily="34" charset="-122"/>
            </a:endParaRPr>
          </a:p>
          <a:p>
            <a:pPr>
              <a:lnSpc>
                <a:spcPts val="3200"/>
              </a:lnSpc>
            </a:pPr>
            <a:r>
              <a:rPr lang="zh-CN" altLang="en-US" sz="1600" dirty="0">
                <a:latin typeface="微软雅黑" panose="020B0503020204020204" pitchFamily="34" charset="-122"/>
                <a:ea typeface="微软雅黑" panose="020B0503020204020204" pitchFamily="34" charset="-122"/>
                <a:sym typeface="+mn-ea"/>
              </a:rPr>
              <a:t>　　（一）不履行基金管理机构规定的评审职责的；</a:t>
            </a:r>
            <a:endParaRPr lang="zh-CN" altLang="en-US" sz="1600" dirty="0">
              <a:latin typeface="微软雅黑" panose="020B0503020204020204" pitchFamily="34" charset="-122"/>
              <a:ea typeface="微软雅黑" panose="020B0503020204020204" pitchFamily="34" charset="-122"/>
            </a:endParaRPr>
          </a:p>
          <a:p>
            <a:pPr>
              <a:lnSpc>
                <a:spcPts val="3200"/>
              </a:lnSpc>
            </a:pPr>
            <a:r>
              <a:rPr lang="zh-CN" altLang="en-US" sz="1600" dirty="0">
                <a:latin typeface="微软雅黑" panose="020B0503020204020204" pitchFamily="34" charset="-122"/>
                <a:ea typeface="微软雅黑" panose="020B0503020204020204" pitchFamily="34" charset="-122"/>
                <a:sym typeface="+mn-ea"/>
              </a:rPr>
              <a:t>　　</a:t>
            </a:r>
            <a:r>
              <a:rPr lang="zh-CN" altLang="en-US" sz="1600" dirty="0">
                <a:solidFill>
                  <a:srgbClr val="FF0000"/>
                </a:solidFill>
                <a:latin typeface="微软雅黑" panose="020B0503020204020204" pitchFamily="34" charset="-122"/>
                <a:ea typeface="微软雅黑" panose="020B0503020204020204" pitchFamily="34" charset="-122"/>
                <a:sym typeface="+mn-ea"/>
              </a:rPr>
              <a:t>（二）未依照本条例规定申请回避的；</a:t>
            </a:r>
            <a:endParaRPr lang="zh-CN" altLang="en-US" sz="1600" dirty="0">
              <a:solidFill>
                <a:srgbClr val="FF0000"/>
              </a:solidFill>
              <a:latin typeface="微软雅黑" panose="020B0503020204020204" pitchFamily="34" charset="-122"/>
              <a:ea typeface="微软雅黑" panose="020B0503020204020204" pitchFamily="34" charset="-122"/>
            </a:endParaRPr>
          </a:p>
          <a:p>
            <a:pPr>
              <a:lnSpc>
                <a:spcPts val="3200"/>
              </a:lnSpc>
            </a:pPr>
            <a:r>
              <a:rPr lang="zh-CN" altLang="en-US" sz="1600" dirty="0">
                <a:solidFill>
                  <a:srgbClr val="FF0000"/>
                </a:solidFill>
                <a:latin typeface="微软雅黑" panose="020B0503020204020204" pitchFamily="34" charset="-122"/>
                <a:ea typeface="微软雅黑" panose="020B0503020204020204" pitchFamily="34" charset="-122"/>
                <a:sym typeface="+mn-ea"/>
              </a:rPr>
              <a:t>　　（三）披露未公开的与评审有关的信息的；</a:t>
            </a:r>
            <a:endParaRPr lang="zh-CN" altLang="en-US" sz="1600" dirty="0">
              <a:latin typeface="微软雅黑" panose="020B0503020204020204" pitchFamily="34" charset="-122"/>
              <a:ea typeface="微软雅黑" panose="020B0503020204020204" pitchFamily="34" charset="-122"/>
            </a:endParaRPr>
          </a:p>
          <a:p>
            <a:pPr>
              <a:lnSpc>
                <a:spcPts val="3200"/>
              </a:lnSpc>
            </a:pPr>
            <a:r>
              <a:rPr lang="zh-CN" altLang="en-US" sz="1600" dirty="0">
                <a:latin typeface="微软雅黑" panose="020B0503020204020204" pitchFamily="34" charset="-122"/>
                <a:ea typeface="微软雅黑" panose="020B0503020204020204" pitchFamily="34" charset="-122"/>
                <a:sym typeface="+mn-ea"/>
              </a:rPr>
              <a:t>　　（四）对基金资助项目申请不公正评审的；</a:t>
            </a:r>
            <a:endParaRPr lang="zh-CN" altLang="en-US" sz="1600" dirty="0">
              <a:latin typeface="微软雅黑" panose="020B0503020204020204" pitchFamily="34" charset="-122"/>
              <a:ea typeface="微软雅黑" panose="020B0503020204020204" pitchFamily="34" charset="-122"/>
            </a:endParaRPr>
          </a:p>
          <a:p>
            <a:pPr>
              <a:lnSpc>
                <a:spcPts val="3200"/>
              </a:lnSpc>
            </a:pPr>
            <a:r>
              <a:rPr lang="zh-CN" altLang="en-US" sz="1600" dirty="0">
                <a:latin typeface="微软雅黑" panose="020B0503020204020204" pitchFamily="34" charset="-122"/>
                <a:ea typeface="微软雅黑" panose="020B0503020204020204" pitchFamily="34" charset="-122"/>
                <a:sym typeface="+mn-ea"/>
              </a:rPr>
              <a:t>　　</a:t>
            </a:r>
            <a:r>
              <a:rPr lang="zh-CN" altLang="en-US" sz="1600" dirty="0">
                <a:solidFill>
                  <a:srgbClr val="FF0000"/>
                </a:solidFill>
                <a:latin typeface="微软雅黑" panose="020B0503020204020204" pitchFamily="34" charset="-122"/>
                <a:ea typeface="微软雅黑" panose="020B0503020204020204" pitchFamily="34" charset="-122"/>
                <a:sym typeface="+mn-ea"/>
              </a:rPr>
              <a:t>（五）利用工作便利谋取不正当利益的。</a:t>
            </a:r>
            <a:endParaRPr lang="zh-CN" altLang="en-US" sz="1600" dirty="0">
              <a:solidFill>
                <a:schemeClr val="tx1"/>
              </a:solidFill>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p:cNvSpPr txBox="1"/>
          <p:nvPr/>
        </p:nvSpPr>
        <p:spPr>
          <a:xfrm>
            <a:off x="1449865" y="235548"/>
            <a:ext cx="1905000" cy="422910"/>
          </a:xfrm>
          <a:prstGeom prst="rect">
            <a:avLst/>
          </a:prstGeom>
          <a:noFill/>
          <a:ln w="9525">
            <a:noFill/>
          </a:ln>
        </p:spPr>
        <p:txBody>
          <a:bodyPr wrap="none" lIns="65022" tIns="32511" rIns="65022" bIns="32511" anchor="t">
            <a:spAutoFit/>
          </a:bodyPr>
          <a:lstStyle/>
          <a:p>
            <a:pPr algn="l" defTabSz="599440"/>
            <a:r>
              <a:rPr lang="zh-CN" altLang="en-US" sz="2325" b="1">
                <a:solidFill>
                  <a:srgbClr val="E46C0A"/>
                </a:solidFill>
                <a:latin typeface="微软雅黑" panose="020B0503020204020204" pitchFamily="34" charset="-122"/>
                <a:ea typeface="微软雅黑" panose="020B0503020204020204" pitchFamily="34" charset="-122"/>
                <a:sym typeface="+mn-ea"/>
              </a:rPr>
              <a:t>条款补充学习</a:t>
            </a:r>
          </a:p>
        </p:txBody>
      </p:sp>
      <p:sp>
        <p:nvSpPr>
          <p:cNvPr id="2" name="矩形 1"/>
          <p:cNvSpPr/>
          <p:nvPr/>
        </p:nvSpPr>
        <p:spPr>
          <a:xfrm>
            <a:off x="1607354" y="796831"/>
            <a:ext cx="5929828" cy="584775"/>
          </a:xfrm>
          <a:prstGeom prst="rect">
            <a:avLst/>
          </a:prstGeom>
        </p:spPr>
        <p:txBody>
          <a:bodyPr wrap="none">
            <a:spAutoFit/>
          </a:bodyPr>
          <a:lstStyle/>
          <a:p>
            <a:r>
              <a:rPr lang="en-US" altLang="zh-CN" sz="3200" dirty="0">
                <a:latin typeface="微软雅黑" panose="020B0503020204020204" pitchFamily="34" charset="-122"/>
                <a:ea typeface="微软雅黑" panose="020B0503020204020204" pitchFamily="34" charset="-122"/>
              </a:rPr>
              <a:t>《</a:t>
            </a:r>
            <a:r>
              <a:rPr lang="zh-CN" altLang="en-US" sz="3200" dirty="0">
                <a:latin typeface="微软雅黑" panose="020B0503020204020204" pitchFamily="34" charset="-122"/>
                <a:ea typeface="微软雅黑" panose="020B0503020204020204" pitchFamily="34" charset="-122"/>
              </a:rPr>
              <a:t>科学基金条例</a:t>
            </a:r>
            <a:r>
              <a:rPr lang="en-US" altLang="zh-CN" sz="3200" dirty="0">
                <a:latin typeface="微软雅黑" panose="020B0503020204020204" pitchFamily="34" charset="-122"/>
                <a:ea typeface="微软雅黑" panose="020B0503020204020204" pitchFamily="34" charset="-122"/>
              </a:rPr>
              <a:t>》</a:t>
            </a:r>
            <a:r>
              <a:rPr lang="zh-CN" altLang="en-US" sz="3200" dirty="0">
                <a:latin typeface="微软雅黑" panose="020B0503020204020204" pitchFamily="34" charset="-122"/>
                <a:ea typeface="微软雅黑" panose="020B0503020204020204" pitchFamily="34" charset="-122"/>
              </a:rPr>
              <a:t>中的法律责任</a:t>
            </a:r>
          </a:p>
        </p:txBody>
      </p:sp>
      <p:sp>
        <p:nvSpPr>
          <p:cNvPr id="4" name="矩形 3"/>
          <p:cNvSpPr/>
          <p:nvPr/>
        </p:nvSpPr>
        <p:spPr>
          <a:xfrm>
            <a:off x="627817" y="1429317"/>
            <a:ext cx="7992888" cy="3322955"/>
          </a:xfrm>
          <a:prstGeom prst="rect">
            <a:avLst/>
          </a:prstGeom>
        </p:spPr>
        <p:txBody>
          <a:bodyPr wrap="square">
            <a:spAutoFit/>
          </a:bodyPr>
          <a:lstStyle/>
          <a:p>
            <a:pPr fontAlgn="auto">
              <a:lnSpc>
                <a:spcPct val="150000"/>
              </a:lnSpc>
            </a:pPr>
            <a:r>
              <a:rPr lang="zh-CN" altLang="en-US" sz="1400" b="1" dirty="0">
                <a:latin typeface="微软雅黑" panose="020B0503020204020204" pitchFamily="34" charset="-122"/>
                <a:ea typeface="微软雅黑" panose="020B0503020204020204" pitchFamily="34" charset="-122"/>
                <a:sym typeface="+mn-ea"/>
              </a:rPr>
              <a:t>第三十九条</a:t>
            </a:r>
            <a:r>
              <a:rPr lang="zh-CN" altLang="en-US" sz="1400" dirty="0">
                <a:latin typeface="微软雅黑" panose="020B0503020204020204" pitchFamily="34" charset="-122"/>
                <a:ea typeface="微软雅黑" panose="020B0503020204020204" pitchFamily="34" charset="-122"/>
                <a:sym typeface="+mn-ea"/>
              </a:rPr>
              <a:t>　违反本条例规定，有下列行为之一，构成犯罪的，依法追究刑事责任：</a:t>
            </a:r>
            <a:endParaRPr lang="zh-CN" altLang="en-US" sz="1400" dirty="0">
              <a:latin typeface="微软雅黑" panose="020B0503020204020204" pitchFamily="34" charset="-122"/>
              <a:ea typeface="微软雅黑" panose="020B0503020204020204" pitchFamily="34" charset="-122"/>
            </a:endParaRPr>
          </a:p>
          <a:p>
            <a:pPr fontAlgn="auto">
              <a:lnSpc>
                <a:spcPct val="150000"/>
              </a:lnSpc>
            </a:pPr>
            <a:r>
              <a:rPr lang="zh-CN" altLang="en-US" sz="1400" dirty="0">
                <a:latin typeface="微软雅黑" panose="020B0503020204020204" pitchFamily="34" charset="-122"/>
                <a:ea typeface="微软雅黑" panose="020B0503020204020204" pitchFamily="34" charset="-122"/>
                <a:sym typeface="+mn-ea"/>
              </a:rPr>
              <a:t>　　（一）侵吞、挪用基金资助经费的；</a:t>
            </a:r>
            <a:endParaRPr lang="zh-CN" altLang="en-US" sz="1400" dirty="0">
              <a:latin typeface="微软雅黑" panose="020B0503020204020204" pitchFamily="34" charset="-122"/>
              <a:ea typeface="微软雅黑" panose="020B0503020204020204" pitchFamily="34" charset="-122"/>
            </a:endParaRPr>
          </a:p>
          <a:p>
            <a:pPr fontAlgn="auto">
              <a:lnSpc>
                <a:spcPct val="150000"/>
              </a:lnSpc>
            </a:pPr>
            <a:r>
              <a:rPr lang="zh-CN" altLang="en-US" sz="1400" dirty="0">
                <a:latin typeface="微软雅黑" panose="020B0503020204020204" pitchFamily="34" charset="-122"/>
                <a:ea typeface="微软雅黑" panose="020B0503020204020204" pitchFamily="34" charset="-122"/>
                <a:sym typeface="+mn-ea"/>
              </a:rPr>
              <a:t>　　（二）基金管理机构工作人员、评审专家履行本条例规定的职责，索取或者非法收受他人财物或者谋取其他不正当利益的；</a:t>
            </a:r>
            <a:endParaRPr lang="zh-CN" altLang="en-US" sz="1400" dirty="0">
              <a:latin typeface="微软雅黑" panose="020B0503020204020204" pitchFamily="34" charset="-122"/>
              <a:ea typeface="微软雅黑" panose="020B0503020204020204" pitchFamily="34" charset="-122"/>
            </a:endParaRPr>
          </a:p>
          <a:p>
            <a:pPr fontAlgn="auto">
              <a:lnSpc>
                <a:spcPct val="150000"/>
              </a:lnSpc>
            </a:pPr>
            <a:r>
              <a:rPr lang="zh-CN" altLang="en-US" sz="1400" dirty="0">
                <a:latin typeface="微软雅黑" panose="020B0503020204020204" pitchFamily="34" charset="-122"/>
                <a:ea typeface="微软雅黑" panose="020B0503020204020204" pitchFamily="34" charset="-122"/>
                <a:sym typeface="+mn-ea"/>
              </a:rPr>
              <a:t>　　（三）申请人或者项目负责人、参与者伪造、变造国家机关公文、证件或者伪造、变造印章的；</a:t>
            </a:r>
            <a:endParaRPr lang="zh-CN" altLang="en-US" sz="1400" dirty="0">
              <a:latin typeface="微软雅黑" panose="020B0503020204020204" pitchFamily="34" charset="-122"/>
              <a:ea typeface="微软雅黑" panose="020B0503020204020204" pitchFamily="34" charset="-122"/>
            </a:endParaRPr>
          </a:p>
          <a:p>
            <a:pPr fontAlgn="auto">
              <a:lnSpc>
                <a:spcPct val="150000"/>
              </a:lnSpc>
            </a:pPr>
            <a:r>
              <a:rPr lang="zh-CN" altLang="en-US" sz="1400" dirty="0">
                <a:latin typeface="微软雅黑" panose="020B0503020204020204" pitchFamily="34" charset="-122"/>
                <a:ea typeface="微软雅黑" panose="020B0503020204020204" pitchFamily="34" charset="-122"/>
                <a:sym typeface="+mn-ea"/>
              </a:rPr>
              <a:t>　　（四）申请人或者项目负责人、参与者、依托单位及其负责基金资助项目管理工作的人员为谋取不正当利益，给基金管理机构工作人员、评审专家以财物的；</a:t>
            </a:r>
            <a:endParaRPr lang="zh-CN" altLang="en-US" sz="1400" dirty="0">
              <a:latin typeface="微软雅黑" panose="020B0503020204020204" pitchFamily="34" charset="-122"/>
              <a:ea typeface="微软雅黑" panose="020B0503020204020204" pitchFamily="34" charset="-122"/>
            </a:endParaRPr>
          </a:p>
          <a:p>
            <a:pPr fontAlgn="auto">
              <a:lnSpc>
                <a:spcPct val="150000"/>
              </a:lnSpc>
            </a:pPr>
            <a:r>
              <a:rPr lang="zh-CN" altLang="en-US" sz="1400" dirty="0">
                <a:latin typeface="微软雅黑" panose="020B0503020204020204" pitchFamily="34" charset="-122"/>
                <a:ea typeface="微软雅黑" panose="020B0503020204020204" pitchFamily="34" charset="-122"/>
                <a:sym typeface="+mn-ea"/>
              </a:rPr>
              <a:t>　　（五）泄露国家秘密的。</a:t>
            </a:r>
            <a:endParaRPr lang="zh-CN" altLang="en-US" sz="1400" dirty="0">
              <a:latin typeface="微软雅黑" panose="020B0503020204020204" pitchFamily="34" charset="-122"/>
              <a:ea typeface="微软雅黑" panose="020B0503020204020204" pitchFamily="34" charset="-122"/>
            </a:endParaRPr>
          </a:p>
          <a:p>
            <a:pPr fontAlgn="auto">
              <a:lnSpc>
                <a:spcPct val="150000"/>
              </a:lnSpc>
            </a:pPr>
            <a:r>
              <a:rPr lang="zh-CN" altLang="en-US" sz="1400" dirty="0">
                <a:latin typeface="微软雅黑" panose="020B0503020204020204" pitchFamily="34" charset="-122"/>
                <a:ea typeface="微软雅黑" panose="020B0503020204020204" pitchFamily="34" charset="-122"/>
                <a:sym typeface="+mn-ea"/>
              </a:rPr>
              <a:t>　　申请人或者项目负责人、参与者因前款规定的行为受到刑事处罚的，终身不得申请或者参与申请国家自然科学基金资助。</a:t>
            </a:r>
            <a:endParaRPr lang="zh-CN" altLang="en-US" sz="1400" dirty="0">
              <a:solidFill>
                <a:schemeClr val="tx1"/>
              </a:solidFill>
              <a:effectLst/>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ACB063A-7A7F-446C-92F1-31403453D897}"/>
              </a:ext>
            </a:extLst>
          </p:cNvPr>
          <p:cNvSpPr>
            <a:spLocks noGrp="1"/>
          </p:cNvSpPr>
          <p:nvPr>
            <p:ph type="title"/>
          </p:nvPr>
        </p:nvSpPr>
        <p:spPr>
          <a:xfrm>
            <a:off x="2508409" y="3644325"/>
            <a:ext cx="6344602" cy="1060450"/>
          </a:xfrm>
        </p:spPr>
        <p:txBody>
          <a:bodyPr>
            <a:normAutofit/>
          </a:bodyPr>
          <a:lstStyle/>
          <a:p>
            <a:r>
              <a:rPr lang="en-US" altLang="en-US" sz="2800" dirty="0">
                <a:ea typeface="黑体" panose="02010609060101010101" pitchFamily="49" charset="-122"/>
              </a:rPr>
              <a:t>RANAS Model of Behavior Change</a:t>
            </a:r>
          </a:p>
        </p:txBody>
      </p:sp>
      <p:sp>
        <p:nvSpPr>
          <p:cNvPr id="4" name="TextBox 3">
            <a:extLst>
              <a:ext uri="{FF2B5EF4-FFF2-40B4-BE49-F238E27FC236}">
                <a16:creationId xmlns:a16="http://schemas.microsoft.com/office/drawing/2014/main" id="{B2255537-6B92-4394-BDEE-0431E543ED2B}"/>
              </a:ext>
            </a:extLst>
          </p:cNvPr>
          <p:cNvSpPr txBox="1">
            <a:spLocks noChangeArrowheads="1"/>
          </p:cNvSpPr>
          <p:nvPr/>
        </p:nvSpPr>
        <p:spPr bwMode="auto">
          <a:xfrm>
            <a:off x="7113270" y="4326325"/>
            <a:ext cx="21519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en-US" dirty="0"/>
              <a:t>--- </a:t>
            </a:r>
            <a:r>
              <a:rPr lang="en-US" altLang="en-US" dirty="0" err="1"/>
              <a:t>Mosler</a:t>
            </a:r>
            <a:r>
              <a:rPr lang="en-US" altLang="en-US" dirty="0"/>
              <a:t>, 2012</a:t>
            </a:r>
          </a:p>
        </p:txBody>
      </p:sp>
      <p:pic>
        <p:nvPicPr>
          <p:cNvPr id="5" name="Picture 4" descr="C:\Users\CEC_Sara\AppData\Local\Microsoft\Windows\Temporary Internet Files\Content.IE5\GMC37LJN\MC900196532[1].wmf">
            <a:extLst>
              <a:ext uri="{FF2B5EF4-FFF2-40B4-BE49-F238E27FC236}">
                <a16:creationId xmlns:a16="http://schemas.microsoft.com/office/drawing/2014/main" id="{31D5DDF4-1128-48DC-B138-B1B2EFEB47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3485" y="2196783"/>
            <a:ext cx="1812925"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loud Callout 5">
            <a:extLst>
              <a:ext uri="{FF2B5EF4-FFF2-40B4-BE49-F238E27FC236}">
                <a16:creationId xmlns:a16="http://schemas.microsoft.com/office/drawing/2014/main" id="{4623409F-F4B8-44AC-AF5B-F64866021EE6}"/>
              </a:ext>
            </a:extLst>
          </p:cNvPr>
          <p:cNvSpPr/>
          <p:nvPr/>
        </p:nvSpPr>
        <p:spPr>
          <a:xfrm>
            <a:off x="499110" y="3531870"/>
            <a:ext cx="2438400" cy="1524000"/>
          </a:xfrm>
          <a:prstGeom prst="cloudCallout">
            <a:avLst>
              <a:gd name="adj1" fmla="val 84255"/>
              <a:gd name="adj2" fmla="val -76337"/>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000" b="1" dirty="0">
                <a:latin typeface="Calibri" panose="020F0502020204030204" pitchFamily="34" charset="0"/>
              </a:rPr>
              <a:t>Risk</a:t>
            </a:r>
            <a:endParaRPr lang="en-US" b="1" dirty="0">
              <a:latin typeface="Calibri" panose="020F0502020204030204" pitchFamily="34" charset="0"/>
            </a:endParaRPr>
          </a:p>
          <a:p>
            <a:pPr algn="ctr">
              <a:defRPr/>
            </a:pPr>
            <a:r>
              <a:rPr lang="en-US" sz="1600" dirty="0">
                <a:latin typeface="Calibri" panose="020F0502020204030204" pitchFamily="34" charset="0"/>
              </a:rPr>
              <a:t>Am I at risk?</a:t>
            </a:r>
          </a:p>
          <a:p>
            <a:pPr algn="ctr">
              <a:defRPr/>
            </a:pPr>
            <a:r>
              <a:rPr lang="en-US" sz="1600" dirty="0">
                <a:latin typeface="Calibri" panose="020F0502020204030204" pitchFamily="34" charset="0"/>
              </a:rPr>
              <a:t>Why?</a:t>
            </a:r>
          </a:p>
        </p:txBody>
      </p:sp>
      <p:sp>
        <p:nvSpPr>
          <p:cNvPr id="7" name="Content Placeholder 10">
            <a:extLst>
              <a:ext uri="{FF2B5EF4-FFF2-40B4-BE49-F238E27FC236}">
                <a16:creationId xmlns:a16="http://schemas.microsoft.com/office/drawing/2014/main" id="{B3857894-7552-4CE0-BFFA-12D7BBD4D3D3}"/>
              </a:ext>
            </a:extLst>
          </p:cNvPr>
          <p:cNvSpPr txBox="1">
            <a:spLocks/>
          </p:cNvSpPr>
          <p:nvPr/>
        </p:nvSpPr>
        <p:spPr>
          <a:xfrm>
            <a:off x="232410" y="1703070"/>
            <a:ext cx="2971800" cy="1508125"/>
          </a:xfrm>
          <a:prstGeom prst="cloudCallout">
            <a:avLst>
              <a:gd name="adj1" fmla="val 67537"/>
              <a:gd name="adj2" fmla="val 20221"/>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lIns="0" rIns="0" anchor="ctr">
            <a:sp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lt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lt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lt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lt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lt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lt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lt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lt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lt1"/>
                </a:solidFill>
                <a:latin typeface="+mn-lt"/>
                <a:ea typeface="+mn-ea"/>
                <a:cs typeface="+mn-cs"/>
              </a:defRPr>
            </a:lvl9pPr>
          </a:lstStyle>
          <a:p>
            <a:pPr marL="114300" indent="0" algn="ctr">
              <a:buFont typeface="Arial" pitchFamily="34" charset="0"/>
              <a:buNone/>
              <a:defRPr/>
            </a:pPr>
            <a:r>
              <a:rPr lang="en-US" sz="2000" b="1" dirty="0">
                <a:latin typeface="Calibri" panose="020F0502020204030204" pitchFamily="34" charset="0"/>
              </a:rPr>
              <a:t>Attitude</a:t>
            </a:r>
            <a:endParaRPr lang="en-US" b="1" dirty="0">
              <a:latin typeface="Calibri" panose="020F0502020204030204" pitchFamily="34" charset="0"/>
            </a:endParaRPr>
          </a:p>
          <a:p>
            <a:pPr marL="114300" indent="0" algn="ctr">
              <a:buFont typeface="Arial" pitchFamily="34" charset="0"/>
              <a:buNone/>
              <a:defRPr/>
            </a:pPr>
            <a:r>
              <a:rPr lang="en-US" sz="1600" dirty="0">
                <a:latin typeface="Calibri" panose="020F0502020204030204" pitchFamily="34" charset="0"/>
              </a:rPr>
              <a:t>What will it cost me? </a:t>
            </a:r>
          </a:p>
          <a:p>
            <a:pPr marL="114300" indent="0" algn="ctr">
              <a:buFont typeface="Arial" pitchFamily="34" charset="0"/>
              <a:buNone/>
              <a:defRPr/>
            </a:pPr>
            <a:r>
              <a:rPr lang="en-US" sz="1600" dirty="0">
                <a:latin typeface="Calibri" panose="020F0502020204030204" pitchFamily="34" charset="0"/>
              </a:rPr>
              <a:t>Do I like it?</a:t>
            </a:r>
          </a:p>
        </p:txBody>
      </p:sp>
      <p:sp>
        <p:nvSpPr>
          <p:cNvPr id="8" name="Cloud Callout 7">
            <a:extLst>
              <a:ext uri="{FF2B5EF4-FFF2-40B4-BE49-F238E27FC236}">
                <a16:creationId xmlns:a16="http://schemas.microsoft.com/office/drawing/2014/main" id="{1EEED584-45B6-4CDE-98E8-5981B5190A8B}"/>
              </a:ext>
            </a:extLst>
          </p:cNvPr>
          <p:cNvSpPr/>
          <p:nvPr/>
        </p:nvSpPr>
        <p:spPr>
          <a:xfrm>
            <a:off x="1870710" y="-28892"/>
            <a:ext cx="2667000" cy="1731962"/>
          </a:xfrm>
          <a:prstGeom prst="cloudCallout">
            <a:avLst>
              <a:gd name="adj1" fmla="val 41360"/>
              <a:gd name="adj2" fmla="val 93798"/>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000" b="1" dirty="0">
                <a:latin typeface="Calibri" panose="020F0502020204030204" pitchFamily="34" charset="0"/>
              </a:rPr>
              <a:t>Norms</a:t>
            </a:r>
            <a:endParaRPr lang="en-US" b="1" dirty="0">
              <a:latin typeface="Calibri" panose="020F0502020204030204" pitchFamily="34" charset="0"/>
            </a:endParaRPr>
          </a:p>
          <a:p>
            <a:pPr algn="ctr">
              <a:defRPr/>
            </a:pPr>
            <a:r>
              <a:rPr lang="en-US" sz="1600" dirty="0">
                <a:latin typeface="Calibri" panose="020F0502020204030204" pitchFamily="34" charset="0"/>
              </a:rPr>
              <a:t>What are other people doing? What will others say?</a:t>
            </a:r>
          </a:p>
        </p:txBody>
      </p:sp>
      <p:sp>
        <p:nvSpPr>
          <p:cNvPr id="9" name="Cloud Callout 8">
            <a:extLst>
              <a:ext uri="{FF2B5EF4-FFF2-40B4-BE49-F238E27FC236}">
                <a16:creationId xmlns:a16="http://schemas.microsoft.com/office/drawing/2014/main" id="{353FB773-0B3F-4771-9653-DBC08EDA5866}"/>
              </a:ext>
            </a:extLst>
          </p:cNvPr>
          <p:cNvSpPr/>
          <p:nvPr/>
        </p:nvSpPr>
        <p:spPr>
          <a:xfrm>
            <a:off x="4766310" y="26670"/>
            <a:ext cx="2438400" cy="1524000"/>
          </a:xfrm>
          <a:prstGeom prst="cloudCallout">
            <a:avLst>
              <a:gd name="adj1" fmla="val -58180"/>
              <a:gd name="adj2" fmla="val 117942"/>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000" b="1" dirty="0">
                <a:latin typeface="Calibri" panose="020F0502020204030204" pitchFamily="34" charset="0"/>
              </a:rPr>
              <a:t>Ability</a:t>
            </a:r>
            <a:endParaRPr lang="en-US" b="1" dirty="0">
              <a:latin typeface="Calibri" panose="020F0502020204030204" pitchFamily="34" charset="0"/>
            </a:endParaRPr>
          </a:p>
          <a:p>
            <a:pPr algn="ctr">
              <a:defRPr/>
            </a:pPr>
            <a:r>
              <a:rPr lang="en-US" sz="1600" dirty="0">
                <a:latin typeface="Calibri" panose="020F0502020204030204" pitchFamily="34" charset="0"/>
              </a:rPr>
              <a:t>Do I know how to do it?</a:t>
            </a:r>
          </a:p>
          <a:p>
            <a:pPr algn="ctr">
              <a:defRPr/>
            </a:pPr>
            <a:r>
              <a:rPr lang="en-US" sz="1600" dirty="0">
                <a:latin typeface="Calibri" panose="020F0502020204030204" pitchFamily="34" charset="0"/>
              </a:rPr>
              <a:t>Can I do it?</a:t>
            </a:r>
          </a:p>
        </p:txBody>
      </p:sp>
      <p:sp>
        <p:nvSpPr>
          <p:cNvPr id="10" name="Cloud Callout 9">
            <a:extLst>
              <a:ext uri="{FF2B5EF4-FFF2-40B4-BE49-F238E27FC236}">
                <a16:creationId xmlns:a16="http://schemas.microsoft.com/office/drawing/2014/main" id="{9EC79E06-B05E-424A-B120-4604228B16E7}"/>
              </a:ext>
            </a:extLst>
          </p:cNvPr>
          <p:cNvSpPr/>
          <p:nvPr/>
        </p:nvSpPr>
        <p:spPr>
          <a:xfrm>
            <a:off x="5680710" y="1322070"/>
            <a:ext cx="3505200" cy="1782763"/>
          </a:xfrm>
          <a:prstGeom prst="cloudCallout">
            <a:avLst>
              <a:gd name="adj1" fmla="val -73613"/>
              <a:gd name="adj2" fmla="val 32500"/>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000" b="1" dirty="0">
                <a:latin typeface="Calibri" panose="020F0502020204030204" pitchFamily="34" charset="0"/>
              </a:rPr>
              <a:t>Self-Regulation</a:t>
            </a:r>
            <a:endParaRPr lang="en-US" b="1" dirty="0">
              <a:latin typeface="Calibri" panose="020F0502020204030204" pitchFamily="34" charset="0"/>
            </a:endParaRPr>
          </a:p>
          <a:p>
            <a:pPr algn="ctr">
              <a:defRPr/>
            </a:pPr>
            <a:r>
              <a:rPr lang="en-US" sz="1600" dirty="0">
                <a:latin typeface="Calibri" panose="020F0502020204030204" pitchFamily="34" charset="0"/>
              </a:rPr>
              <a:t>What is my plan?</a:t>
            </a:r>
          </a:p>
          <a:p>
            <a:pPr algn="ctr">
              <a:defRPr/>
            </a:pPr>
            <a:r>
              <a:rPr lang="en-US" sz="1600" dirty="0">
                <a:latin typeface="Calibri" panose="020F0502020204030204" pitchFamily="34" charset="0"/>
              </a:rPr>
              <a:t>Can I remember to do it?</a:t>
            </a:r>
          </a:p>
          <a:p>
            <a:pPr algn="ctr">
              <a:defRPr/>
            </a:pPr>
            <a:r>
              <a:rPr lang="en-US" sz="1600" dirty="0">
                <a:latin typeface="Calibri" panose="020F0502020204030204" pitchFamily="34" charset="0"/>
              </a:rPr>
              <a:t>Am I committed to do this?</a:t>
            </a:r>
          </a:p>
        </p:txBody>
      </p:sp>
      <p:sp>
        <p:nvSpPr>
          <p:cNvPr id="12" name="TextBox 3">
            <a:extLst>
              <a:ext uri="{FF2B5EF4-FFF2-40B4-BE49-F238E27FC236}">
                <a16:creationId xmlns:a16="http://schemas.microsoft.com/office/drawing/2014/main" id="{783C84F6-F6A6-4C6D-B39A-25F011B2991D}"/>
              </a:ext>
            </a:extLst>
          </p:cNvPr>
          <p:cNvSpPr txBox="1">
            <a:spLocks noChangeArrowheads="1"/>
          </p:cNvSpPr>
          <p:nvPr/>
        </p:nvSpPr>
        <p:spPr bwMode="auto">
          <a:xfrm>
            <a:off x="3135946" y="4803933"/>
            <a:ext cx="42630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en-US" i="1" dirty="0"/>
              <a:t>“Theory of Planned Behavior”</a:t>
            </a:r>
          </a:p>
        </p:txBody>
      </p:sp>
    </p:spTree>
    <p:extLst>
      <p:ext uri="{BB962C8B-B14F-4D97-AF65-F5344CB8AC3E}">
        <p14:creationId xmlns:p14="http://schemas.microsoft.com/office/powerpoint/2010/main" val="238250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8" grpId="1"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C8FD25-7682-4012-A525-8AC1515BBD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9700" y="-45720"/>
            <a:ext cx="6324600" cy="561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H_Others_1">
            <a:extLst>
              <a:ext uri="{FF2B5EF4-FFF2-40B4-BE49-F238E27FC236}">
                <a16:creationId xmlns:a16="http://schemas.microsoft.com/office/drawing/2014/main" id="{EAF242A5-05C4-4126-B276-DBF585959C76}"/>
              </a:ext>
            </a:extLst>
          </p:cNvPr>
          <p:cNvSpPr txBox="1"/>
          <p:nvPr>
            <p:custDataLst>
              <p:tags r:id="rId1"/>
            </p:custDataLst>
          </p:nvPr>
        </p:nvSpPr>
        <p:spPr>
          <a:xfrm>
            <a:off x="187305" y="1082357"/>
            <a:ext cx="923330" cy="3155950"/>
          </a:xfrm>
          <a:prstGeom prst="rect">
            <a:avLst/>
          </a:prstGeom>
          <a:noFill/>
        </p:spPr>
        <p:txBody>
          <a:bodyPr vert="eaVert" wrap="square" lIns="0" tIns="0" rIns="0" bIns="0" rtlCol="0" anchor="ctr" anchorCtr="0">
            <a:spAutoFit/>
          </a:bodyPr>
          <a:lstStyle/>
          <a:p>
            <a:pPr algn="ctr" defTabSz="914400">
              <a:defRPr/>
            </a:pPr>
            <a:r>
              <a:rPr lang="zh-CN" altLang="en-US" sz="6000" dirty="0">
                <a:solidFill>
                  <a:srgbClr val="ED6C00"/>
                </a:solidFill>
                <a:latin typeface="Arial" panose="020B0604020202020204" pitchFamily="34" charset="0"/>
                <a:ea typeface="微软雅黑" panose="020B0503020204020204" pitchFamily="34" charset="-122"/>
                <a:sym typeface="Arial" panose="020B0604020202020204" pitchFamily="34" charset="0"/>
              </a:rPr>
              <a:t>干预举措</a:t>
            </a:r>
          </a:p>
        </p:txBody>
      </p:sp>
      <p:sp>
        <p:nvSpPr>
          <p:cNvPr id="7" name="MH_Others_1">
            <a:extLst>
              <a:ext uri="{FF2B5EF4-FFF2-40B4-BE49-F238E27FC236}">
                <a16:creationId xmlns:a16="http://schemas.microsoft.com/office/drawing/2014/main" id="{43809C8F-DB63-4FA3-AA39-2D9A17D0B647}"/>
              </a:ext>
            </a:extLst>
          </p:cNvPr>
          <p:cNvSpPr txBox="1"/>
          <p:nvPr>
            <p:custDataLst>
              <p:tags r:id="rId2"/>
            </p:custDataLst>
          </p:nvPr>
        </p:nvSpPr>
        <p:spPr>
          <a:xfrm>
            <a:off x="7406601" y="993775"/>
            <a:ext cx="1846659" cy="3155950"/>
          </a:xfrm>
          <a:prstGeom prst="rect">
            <a:avLst/>
          </a:prstGeom>
          <a:noFill/>
        </p:spPr>
        <p:txBody>
          <a:bodyPr vert="eaVert" wrap="square" lIns="0" tIns="0" rIns="0" bIns="0" rtlCol="0" anchor="ctr" anchorCtr="0">
            <a:spAutoFit/>
          </a:bodyPr>
          <a:lstStyle/>
          <a:p>
            <a:pPr algn="ctr" defTabSz="914400">
              <a:defRPr/>
            </a:pPr>
            <a:r>
              <a:rPr lang="zh-CN" altLang="en-US" sz="6000" dirty="0">
                <a:solidFill>
                  <a:srgbClr val="ED6C00"/>
                </a:solidFill>
                <a:latin typeface="Arial" panose="020B0604020202020204" pitchFamily="34" charset="0"/>
                <a:ea typeface="微软雅黑" panose="020B0503020204020204" pitchFamily="34" charset="-122"/>
                <a:sym typeface="Arial" panose="020B0604020202020204" pitchFamily="34" charset="0"/>
              </a:rPr>
              <a:t>端正学术研究习惯</a:t>
            </a:r>
          </a:p>
        </p:txBody>
      </p:sp>
    </p:spTree>
    <p:extLst>
      <p:ext uri="{BB962C8B-B14F-4D97-AF65-F5344CB8AC3E}">
        <p14:creationId xmlns:p14="http://schemas.microsoft.com/office/powerpoint/2010/main" val="2921205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1"/>
          <p:cNvSpPr>
            <a:spLocks noGrp="1"/>
          </p:cNvSpPr>
          <p:nvPr/>
        </p:nvSpPr>
        <p:spPr>
          <a:xfrm>
            <a:off x="643563" y="2121545"/>
            <a:ext cx="7467600"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3600">
                <a:solidFill>
                  <a:srgbClr val="157E9F"/>
                </a:solidFill>
                <a:latin typeface="微软雅黑" panose="020B0503020204020204" pitchFamily="34" charset="-122"/>
                <a:ea typeface="微软雅黑" panose="020B0503020204020204" pitchFamily="34" charset="-122"/>
                <a:sym typeface="+mn-ea"/>
              </a:rPr>
              <a:t>科研诚信相关规定</a:t>
            </a:r>
            <a:endParaRPr lang="zh-CN" altLang="en-US" sz="3600">
              <a:solidFill>
                <a:srgbClr val="157E9F"/>
              </a:solidFill>
              <a:latin typeface="微软雅黑" panose="020B0503020204020204" pitchFamily="34" charset="-122"/>
              <a:ea typeface="微软雅黑" panose="020B0503020204020204" pitchFamily="34" charset="-122"/>
            </a:endParaRPr>
          </a:p>
          <a:p>
            <a:pPr marL="0" indent="0" algn="ctr">
              <a:buNone/>
            </a:pPr>
            <a:endParaRPr lang="zh-CN" altLang="en-US" sz="3600" b="1"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11"/>
          <p:cNvSpPr txBox="1"/>
          <p:nvPr/>
        </p:nvSpPr>
        <p:spPr>
          <a:xfrm>
            <a:off x="1449865" y="235548"/>
            <a:ext cx="3709217" cy="423447"/>
          </a:xfrm>
          <a:prstGeom prst="rect">
            <a:avLst/>
          </a:prstGeom>
          <a:noFill/>
          <a:ln w="9525">
            <a:noFill/>
          </a:ln>
        </p:spPr>
        <p:txBody>
          <a:bodyPr wrap="none" lIns="65022" tIns="32511" rIns="65022" bIns="32511" anchor="t">
            <a:spAutoFit/>
          </a:bodyPr>
          <a:lstStyle/>
          <a:p>
            <a:pPr algn="l" defTabSz="599440"/>
            <a:r>
              <a:rPr lang="zh-CN" altLang="en-US" sz="2325" b="1" dirty="0">
                <a:solidFill>
                  <a:srgbClr val="E46C0A"/>
                </a:solidFill>
                <a:latin typeface="微软雅黑" panose="020B0503020204020204" pitchFamily="34" charset="-122"/>
                <a:ea typeface="微软雅黑" panose="020B0503020204020204" pitchFamily="34" charset="-122"/>
                <a:sym typeface="+mn-ea"/>
              </a:rPr>
              <a:t>科研诚信相关规定：共七条</a:t>
            </a:r>
          </a:p>
        </p:txBody>
      </p:sp>
      <p:sp>
        <p:nvSpPr>
          <p:cNvPr id="2" name="文本框 1"/>
          <p:cNvSpPr txBox="1"/>
          <p:nvPr/>
        </p:nvSpPr>
        <p:spPr>
          <a:xfrm>
            <a:off x="1364615" y="761365"/>
            <a:ext cx="7339330" cy="368300"/>
          </a:xfrm>
          <a:prstGeom prst="rect">
            <a:avLst/>
          </a:prstGeom>
          <a:noFill/>
        </p:spPr>
        <p:txBody>
          <a:bodyPr wrap="square" rtlCol="0">
            <a:spAutoFit/>
          </a:bodyPr>
          <a:lstStyle/>
          <a:p>
            <a:r>
              <a:rPr>
                <a:solidFill>
                  <a:srgbClr val="157E9F"/>
                </a:solidFill>
                <a:latin typeface="微软雅黑" panose="020B0503020204020204" pitchFamily="34" charset="-122"/>
                <a:ea typeface="微软雅黑" panose="020B0503020204020204" pitchFamily="34" charset="-122"/>
              </a:rPr>
              <a:t>南方科技大学学术不端行为处理办法（试行）</a:t>
            </a:r>
            <a:r>
              <a:rPr lang="zh-CN">
                <a:solidFill>
                  <a:srgbClr val="157E9F"/>
                </a:solidFill>
                <a:latin typeface="微软雅黑" panose="020B0503020204020204" pitchFamily="34" charset="-122"/>
                <a:ea typeface="微软雅黑" panose="020B0503020204020204" pitchFamily="34" charset="-122"/>
              </a:rPr>
              <a:t>（南科大〔2016〕100号）</a:t>
            </a:r>
          </a:p>
        </p:txBody>
      </p:sp>
      <p:grpSp>
        <p:nvGrpSpPr>
          <p:cNvPr id="8" name="组合 7"/>
          <p:cNvGrpSpPr/>
          <p:nvPr/>
        </p:nvGrpSpPr>
        <p:grpSpPr>
          <a:xfrm>
            <a:off x="135890" y="1232535"/>
            <a:ext cx="3870960" cy="3859530"/>
            <a:chOff x="288" y="2132"/>
            <a:chExt cx="6096" cy="6078"/>
          </a:xfrm>
        </p:grpSpPr>
        <p:pic>
          <p:nvPicPr>
            <p:cNvPr id="5" name="图片 4"/>
            <p:cNvPicPr>
              <a:picLocks noChangeAspect="1"/>
            </p:cNvPicPr>
            <p:nvPr/>
          </p:nvPicPr>
          <p:blipFill>
            <a:blip r:embed="rId2"/>
            <a:stretch>
              <a:fillRect/>
            </a:stretch>
          </p:blipFill>
          <p:spPr>
            <a:xfrm>
              <a:off x="288" y="2132"/>
              <a:ext cx="6097" cy="2990"/>
            </a:xfrm>
            <a:prstGeom prst="rect">
              <a:avLst/>
            </a:prstGeom>
          </p:spPr>
        </p:pic>
        <p:pic>
          <p:nvPicPr>
            <p:cNvPr id="7" name="图片 6"/>
            <p:cNvPicPr>
              <a:picLocks noChangeAspect="1"/>
            </p:cNvPicPr>
            <p:nvPr/>
          </p:nvPicPr>
          <p:blipFill>
            <a:blip r:embed="rId3"/>
            <a:stretch>
              <a:fillRect/>
            </a:stretch>
          </p:blipFill>
          <p:spPr>
            <a:xfrm>
              <a:off x="288" y="5122"/>
              <a:ext cx="6097" cy="3088"/>
            </a:xfrm>
            <a:prstGeom prst="rect">
              <a:avLst/>
            </a:prstGeom>
          </p:spPr>
        </p:pic>
      </p:grpSp>
      <p:pic>
        <p:nvPicPr>
          <p:cNvPr id="9" name="图片 8"/>
          <p:cNvPicPr>
            <a:picLocks noChangeAspect="1"/>
          </p:cNvPicPr>
          <p:nvPr/>
        </p:nvPicPr>
        <p:blipFill>
          <a:blip r:embed="rId4"/>
          <a:stretch>
            <a:fillRect/>
          </a:stretch>
        </p:blipFill>
        <p:spPr>
          <a:xfrm>
            <a:off x="4814570" y="1232535"/>
            <a:ext cx="3601720" cy="1869440"/>
          </a:xfrm>
          <a:prstGeom prst="rect">
            <a:avLst/>
          </a:prstGeom>
        </p:spPr>
      </p:pic>
      <p:pic>
        <p:nvPicPr>
          <p:cNvPr id="10" name="图片 9"/>
          <p:cNvPicPr>
            <a:picLocks noChangeAspect="1"/>
          </p:cNvPicPr>
          <p:nvPr/>
        </p:nvPicPr>
        <p:blipFill>
          <a:blip r:embed="rId5"/>
          <a:stretch>
            <a:fillRect/>
          </a:stretch>
        </p:blipFill>
        <p:spPr>
          <a:xfrm>
            <a:off x="4814570" y="3101975"/>
            <a:ext cx="3601720" cy="198945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11"/>
          <p:cNvSpPr txBox="1"/>
          <p:nvPr/>
        </p:nvSpPr>
        <p:spPr>
          <a:xfrm>
            <a:off x="1449865" y="235548"/>
            <a:ext cx="3709217" cy="423447"/>
          </a:xfrm>
          <a:prstGeom prst="rect">
            <a:avLst/>
          </a:prstGeom>
          <a:noFill/>
          <a:ln w="9525">
            <a:noFill/>
          </a:ln>
        </p:spPr>
        <p:txBody>
          <a:bodyPr wrap="none" lIns="65022" tIns="32511" rIns="65022" bIns="32511" anchor="t">
            <a:spAutoFit/>
          </a:bodyPr>
          <a:lstStyle/>
          <a:p>
            <a:pPr algn="l" defTabSz="599440"/>
            <a:r>
              <a:rPr lang="zh-CN" altLang="en-US" sz="2325" b="1" dirty="0">
                <a:solidFill>
                  <a:srgbClr val="E46C0A"/>
                </a:solidFill>
                <a:latin typeface="微软雅黑" panose="020B0503020204020204" pitchFamily="34" charset="-122"/>
                <a:ea typeface="微软雅黑" panose="020B0503020204020204" pitchFamily="34" charset="-122"/>
                <a:sym typeface="+mn-ea"/>
              </a:rPr>
              <a:t>科研诚信相关规定：共七条</a:t>
            </a:r>
          </a:p>
        </p:txBody>
      </p:sp>
      <p:sp>
        <p:nvSpPr>
          <p:cNvPr id="2" name="文本框 1"/>
          <p:cNvSpPr txBox="1"/>
          <p:nvPr/>
        </p:nvSpPr>
        <p:spPr>
          <a:xfrm>
            <a:off x="1364615" y="761365"/>
            <a:ext cx="7339330" cy="368300"/>
          </a:xfrm>
          <a:prstGeom prst="rect">
            <a:avLst/>
          </a:prstGeom>
          <a:noFill/>
        </p:spPr>
        <p:txBody>
          <a:bodyPr wrap="square" rtlCol="0">
            <a:spAutoFit/>
          </a:bodyPr>
          <a:lstStyle/>
          <a:p>
            <a:r>
              <a:rPr>
                <a:solidFill>
                  <a:srgbClr val="157E9F"/>
                </a:solidFill>
                <a:latin typeface="微软雅黑" panose="020B0503020204020204" pitchFamily="34" charset="-122"/>
                <a:ea typeface="微软雅黑" panose="020B0503020204020204" pitchFamily="34" charset="-122"/>
              </a:rPr>
              <a:t>南方科技大学学术不端行为处理办法（试行）</a:t>
            </a:r>
            <a:r>
              <a:rPr lang="zh-CN">
                <a:solidFill>
                  <a:srgbClr val="157E9F"/>
                </a:solidFill>
                <a:latin typeface="微软雅黑" panose="020B0503020204020204" pitchFamily="34" charset="-122"/>
                <a:ea typeface="微软雅黑" panose="020B0503020204020204" pitchFamily="34" charset="-122"/>
              </a:rPr>
              <a:t>（南科大〔2016〕100号）</a:t>
            </a:r>
          </a:p>
        </p:txBody>
      </p:sp>
      <p:pic>
        <p:nvPicPr>
          <p:cNvPr id="3" name="图片 2"/>
          <p:cNvPicPr>
            <a:picLocks noChangeAspect="1"/>
          </p:cNvPicPr>
          <p:nvPr/>
        </p:nvPicPr>
        <p:blipFill>
          <a:blip r:embed="rId2"/>
          <a:stretch>
            <a:fillRect/>
          </a:stretch>
        </p:blipFill>
        <p:spPr>
          <a:xfrm>
            <a:off x="143510" y="1245870"/>
            <a:ext cx="3975100" cy="2092960"/>
          </a:xfrm>
          <a:prstGeom prst="rect">
            <a:avLst/>
          </a:prstGeom>
        </p:spPr>
      </p:pic>
      <p:pic>
        <p:nvPicPr>
          <p:cNvPr id="4" name="图片 3"/>
          <p:cNvPicPr>
            <a:picLocks noChangeAspect="1"/>
          </p:cNvPicPr>
          <p:nvPr/>
        </p:nvPicPr>
        <p:blipFill>
          <a:blip r:embed="rId3"/>
          <a:stretch>
            <a:fillRect/>
          </a:stretch>
        </p:blipFill>
        <p:spPr>
          <a:xfrm>
            <a:off x="142875" y="3338830"/>
            <a:ext cx="3975735" cy="1396365"/>
          </a:xfrm>
          <a:prstGeom prst="rect">
            <a:avLst/>
          </a:prstGeom>
        </p:spPr>
      </p:pic>
      <p:pic>
        <p:nvPicPr>
          <p:cNvPr id="6" name="图片 5"/>
          <p:cNvPicPr>
            <a:picLocks noChangeAspect="1"/>
          </p:cNvPicPr>
          <p:nvPr/>
        </p:nvPicPr>
        <p:blipFill>
          <a:blip r:embed="rId4"/>
          <a:stretch>
            <a:fillRect/>
          </a:stretch>
        </p:blipFill>
        <p:spPr>
          <a:xfrm>
            <a:off x="4507865" y="1332865"/>
            <a:ext cx="4374515" cy="2477135"/>
          </a:xfrm>
          <a:prstGeom prst="rect">
            <a:avLst/>
          </a:prstGeom>
        </p:spPr>
      </p:pic>
      <p:sp>
        <p:nvSpPr>
          <p:cNvPr id="5" name="文本框 4">
            <a:extLst>
              <a:ext uri="{FF2B5EF4-FFF2-40B4-BE49-F238E27FC236}">
                <a16:creationId xmlns:a16="http://schemas.microsoft.com/office/drawing/2014/main" id="{6A9E39D5-2A1E-4FF3-AC3E-A44E94618599}"/>
              </a:ext>
            </a:extLst>
          </p:cNvPr>
          <p:cNvSpPr txBox="1"/>
          <p:nvPr/>
        </p:nvSpPr>
        <p:spPr>
          <a:xfrm>
            <a:off x="5159082" y="4089747"/>
            <a:ext cx="3522980" cy="584775"/>
          </a:xfrm>
          <a:prstGeom prst="rect">
            <a:avLst/>
          </a:prstGeom>
          <a:noFill/>
        </p:spPr>
        <p:txBody>
          <a:bodyPr wrap="square" rtlCol="0">
            <a:spAutoFit/>
          </a:bodyPr>
          <a:lstStyle/>
          <a:p>
            <a:r>
              <a:rPr lang="zh-CN" altLang="en-US" sz="3200" dirty="0">
                <a:solidFill>
                  <a:srgbClr val="E46C0A"/>
                </a:solidFill>
                <a:latin typeface="微软雅黑" panose="020B0503020204020204" pitchFamily="34" charset="-122"/>
                <a:ea typeface="微软雅黑" panose="020B0503020204020204" pitchFamily="34" charset="-122"/>
                <a:sym typeface="+mn-ea"/>
              </a:rPr>
              <a:t>学术不端零容忍</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11"/>
          <p:cNvSpPr txBox="1"/>
          <p:nvPr/>
        </p:nvSpPr>
        <p:spPr>
          <a:xfrm>
            <a:off x="1449865" y="235548"/>
            <a:ext cx="3709217" cy="423447"/>
          </a:xfrm>
          <a:prstGeom prst="rect">
            <a:avLst/>
          </a:prstGeom>
          <a:noFill/>
          <a:ln w="9525">
            <a:noFill/>
          </a:ln>
        </p:spPr>
        <p:txBody>
          <a:bodyPr wrap="none" lIns="65022" tIns="32511" rIns="65022" bIns="32511" anchor="t">
            <a:spAutoFit/>
          </a:bodyPr>
          <a:lstStyle/>
          <a:p>
            <a:pPr algn="l" defTabSz="599440"/>
            <a:r>
              <a:rPr lang="zh-CN" altLang="en-US" sz="2325" b="1" dirty="0">
                <a:solidFill>
                  <a:srgbClr val="E46C0A"/>
                </a:solidFill>
                <a:latin typeface="微软雅黑" panose="020B0503020204020204" pitchFamily="34" charset="-122"/>
                <a:ea typeface="微软雅黑" panose="020B0503020204020204" pitchFamily="34" charset="-122"/>
                <a:sym typeface="+mn-ea"/>
              </a:rPr>
              <a:t>科研诚信相关规定：共六条</a:t>
            </a:r>
          </a:p>
        </p:txBody>
      </p:sp>
      <p:sp>
        <p:nvSpPr>
          <p:cNvPr id="2" name="文本框 1"/>
          <p:cNvSpPr txBox="1"/>
          <p:nvPr/>
        </p:nvSpPr>
        <p:spPr>
          <a:xfrm>
            <a:off x="1811020" y="789940"/>
            <a:ext cx="5521960" cy="368300"/>
          </a:xfrm>
          <a:prstGeom prst="rect">
            <a:avLst/>
          </a:prstGeom>
          <a:noFill/>
        </p:spPr>
        <p:txBody>
          <a:bodyPr wrap="square" rtlCol="0">
            <a:spAutoFit/>
          </a:bodyPr>
          <a:lstStyle/>
          <a:p>
            <a:r>
              <a:rPr lang="zh-CN" altLang="en-US">
                <a:solidFill>
                  <a:srgbClr val="157E9F"/>
                </a:solidFill>
                <a:latin typeface="微软雅黑" panose="020B0503020204020204" pitchFamily="34" charset="-122"/>
                <a:ea typeface="微软雅黑" panose="020B0503020204020204" pitchFamily="34" charset="-122"/>
              </a:rPr>
              <a:t>南方科技大学教师自律守则（教授委员会，</a:t>
            </a:r>
            <a:r>
              <a:rPr lang="en-US" altLang="zh-CN">
                <a:solidFill>
                  <a:srgbClr val="157E9F"/>
                </a:solidFill>
                <a:latin typeface="微软雅黑" panose="020B0503020204020204" pitchFamily="34" charset="-122"/>
                <a:ea typeface="微软雅黑" panose="020B0503020204020204" pitchFamily="34" charset="-122"/>
                <a:sym typeface="+mn-ea"/>
              </a:rPr>
              <a:t>2020</a:t>
            </a:r>
            <a:r>
              <a:rPr lang="zh-CN" altLang="en-US">
                <a:solidFill>
                  <a:srgbClr val="157E9F"/>
                </a:solidFill>
                <a:latin typeface="微软雅黑" panose="020B0503020204020204" pitchFamily="34" charset="-122"/>
                <a:ea typeface="微软雅黑" panose="020B0503020204020204" pitchFamily="34" charset="-122"/>
                <a:sym typeface="+mn-ea"/>
              </a:rPr>
              <a:t>年</a:t>
            </a:r>
            <a:r>
              <a:rPr lang="zh-CN" altLang="en-US">
                <a:solidFill>
                  <a:srgbClr val="157E9F"/>
                </a:solidFill>
                <a:latin typeface="微软雅黑" panose="020B0503020204020204" pitchFamily="34" charset="-122"/>
                <a:ea typeface="微软雅黑" panose="020B0503020204020204" pitchFamily="34" charset="-122"/>
              </a:rPr>
              <a:t>）</a:t>
            </a:r>
          </a:p>
        </p:txBody>
      </p:sp>
      <p:pic>
        <p:nvPicPr>
          <p:cNvPr id="3" name="图片 2"/>
          <p:cNvPicPr>
            <a:picLocks noChangeAspect="1"/>
          </p:cNvPicPr>
          <p:nvPr/>
        </p:nvPicPr>
        <p:blipFill>
          <a:blip r:embed="rId2"/>
          <a:stretch>
            <a:fillRect/>
          </a:stretch>
        </p:blipFill>
        <p:spPr>
          <a:xfrm>
            <a:off x="100965" y="1362075"/>
            <a:ext cx="4312920" cy="3050540"/>
          </a:xfrm>
          <a:prstGeom prst="rect">
            <a:avLst/>
          </a:prstGeom>
        </p:spPr>
      </p:pic>
      <p:pic>
        <p:nvPicPr>
          <p:cNvPr id="4" name="图片 3"/>
          <p:cNvPicPr>
            <a:picLocks noChangeAspect="1"/>
          </p:cNvPicPr>
          <p:nvPr/>
        </p:nvPicPr>
        <p:blipFill>
          <a:blip r:embed="rId3"/>
          <a:stretch>
            <a:fillRect/>
          </a:stretch>
        </p:blipFill>
        <p:spPr>
          <a:xfrm>
            <a:off x="4701540" y="1362075"/>
            <a:ext cx="1252220" cy="234315"/>
          </a:xfrm>
          <a:prstGeom prst="rect">
            <a:avLst/>
          </a:prstGeom>
        </p:spPr>
      </p:pic>
      <p:pic>
        <p:nvPicPr>
          <p:cNvPr id="6" name="图片 5"/>
          <p:cNvPicPr>
            <a:picLocks noChangeAspect="1"/>
          </p:cNvPicPr>
          <p:nvPr/>
        </p:nvPicPr>
        <p:blipFill>
          <a:blip r:embed="rId4"/>
          <a:stretch>
            <a:fillRect/>
          </a:stretch>
        </p:blipFill>
        <p:spPr>
          <a:xfrm>
            <a:off x="4701540" y="1596390"/>
            <a:ext cx="4363720" cy="2293620"/>
          </a:xfrm>
          <a:prstGeom prst="rect">
            <a:avLst/>
          </a:prstGeom>
        </p:spPr>
      </p:pic>
      <p:sp>
        <p:nvSpPr>
          <p:cNvPr id="5" name="文本框 4">
            <a:extLst>
              <a:ext uri="{FF2B5EF4-FFF2-40B4-BE49-F238E27FC236}">
                <a16:creationId xmlns:a16="http://schemas.microsoft.com/office/drawing/2014/main" id="{9A38AC79-A8FF-47E8-9BC1-9BD5FC7EC910}"/>
              </a:ext>
            </a:extLst>
          </p:cNvPr>
          <p:cNvSpPr txBox="1"/>
          <p:nvPr/>
        </p:nvSpPr>
        <p:spPr>
          <a:xfrm>
            <a:off x="5159082" y="4089747"/>
            <a:ext cx="3522980" cy="584775"/>
          </a:xfrm>
          <a:prstGeom prst="rect">
            <a:avLst/>
          </a:prstGeom>
          <a:noFill/>
        </p:spPr>
        <p:txBody>
          <a:bodyPr wrap="square" rtlCol="0">
            <a:spAutoFit/>
          </a:bodyPr>
          <a:lstStyle/>
          <a:p>
            <a:r>
              <a:rPr lang="zh-CN" altLang="en-US" sz="3200" dirty="0">
                <a:solidFill>
                  <a:srgbClr val="E46C0A"/>
                </a:solidFill>
                <a:latin typeface="微软雅黑" panose="020B0503020204020204" pitchFamily="34" charset="-122"/>
                <a:ea typeface="微软雅黑" panose="020B0503020204020204" pitchFamily="34" charset="-122"/>
                <a:sym typeface="+mn-ea"/>
              </a:rPr>
              <a:t>科研诚信靠自律</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2203</Words>
  <Application>Microsoft Office PowerPoint</Application>
  <PresentationFormat>全屏显示(16:9)</PresentationFormat>
  <Paragraphs>204</Paragraphs>
  <Slides>36</Slides>
  <Notes>26</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36</vt:i4>
      </vt:variant>
    </vt:vector>
  </HeadingPairs>
  <TitlesOfParts>
    <vt:vector size="42" baseType="lpstr">
      <vt:lpstr>DengXian</vt:lpstr>
      <vt:lpstr>微软雅黑</vt:lpstr>
      <vt:lpstr>Arial</vt:lpstr>
      <vt:lpstr>Calibri</vt:lpstr>
      <vt:lpstr>Wingdings</vt:lpstr>
      <vt:lpstr>Office 主题​​</vt:lpstr>
      <vt:lpstr>PowerPoint 演示文稿</vt:lpstr>
      <vt:lpstr>PowerPoint 演示文稿</vt:lpstr>
      <vt:lpstr>PowerPoint 演示文稿</vt:lpstr>
      <vt:lpstr>RANAS Model of Behavior Change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PPTS</dc:title>
  <dc:subject>PPTS</dc:subject>
  <dc:creator>PPTS</dc:creator>
  <cp:keywords>PPTS</cp:keywords>
  <dc:description>PPTS</dc:description>
  <cp:lastModifiedBy>Yan Zheng</cp:lastModifiedBy>
  <cp:revision>1815</cp:revision>
  <cp:lastPrinted>2018-01-29T15:09:00Z</cp:lastPrinted>
  <dcterms:created xsi:type="dcterms:W3CDTF">2015-07-31T01:43:00Z</dcterms:created>
  <dcterms:modified xsi:type="dcterms:W3CDTF">2020-09-17T07:40:40Z</dcterms:modified>
  <cp:category>PPTS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2052-10.8.2.6726</vt:lpwstr>
  </property>
</Properties>
</file>